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8" r:id="rId10"/>
    <p:sldId id="269" r:id="rId11"/>
    <p:sldId id="266" r:id="rId12"/>
    <p:sldId id="267" r:id="rId13"/>
    <p:sldId id="264" r:id="rId14"/>
    <p:sldId id="274" r:id="rId15"/>
    <p:sldId id="275" r:id="rId16"/>
    <p:sldId id="265" r:id="rId17"/>
    <p:sldId id="270" r:id="rId18"/>
    <p:sldId id="271" r:id="rId19"/>
    <p:sldId id="272" r:id="rId20"/>
    <p:sldId id="273" r:id="rId21"/>
    <p:sldId id="278" r:id="rId22"/>
    <p:sldId id="276" r:id="rId23"/>
    <p:sldId id="277"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4660"/>
  </p:normalViewPr>
  <p:slideViewPr>
    <p:cSldViewPr snapToGrid="0">
      <p:cViewPr>
        <p:scale>
          <a:sx n="100" d="100"/>
          <a:sy n="100" d="100"/>
        </p:scale>
        <p:origin x="-918" y="-6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EEEFAD5-4D75-41BF-9C58-45F3E7C55F7F}" type="datetimeFigureOut">
              <a:rPr lang="en-US" smtClean="0"/>
              <a:t>5/17/2021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2BF717B-C919-4770-B901-89871A5901E7}" type="slidenum">
              <a:rPr lang="en-US" smtClean="0"/>
              <a:t>‹#›</a:t>
            </a:fld>
            <a:endParaRPr lang="en-US"/>
          </a:p>
        </p:txBody>
      </p:sp>
    </p:spTree>
    <p:extLst>
      <p:ext uri="{BB962C8B-B14F-4D97-AF65-F5344CB8AC3E}">
        <p14:creationId xmlns:p14="http://schemas.microsoft.com/office/powerpoint/2010/main" val="32820928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Controlling for additional factors</a:t>
            </a:r>
          </a:p>
        </p:txBody>
      </p:sp>
      <p:sp>
        <p:nvSpPr>
          <p:cNvPr id="4" name="Slide Number Placeholder 3"/>
          <p:cNvSpPr>
            <a:spLocks noGrp="1"/>
          </p:cNvSpPr>
          <p:nvPr>
            <p:ph type="sldNum" sz="quarter" idx="5"/>
          </p:nvPr>
        </p:nvSpPr>
        <p:spPr/>
        <p:txBody>
          <a:bodyPr/>
          <a:lstStyle/>
          <a:p>
            <a:fld id="{B2BF717B-C919-4770-B901-89871A5901E7}" type="slidenum">
              <a:rPr lang="en-US" smtClean="0"/>
              <a:t>2</a:t>
            </a:fld>
            <a:endParaRPr lang="en-US"/>
          </a:p>
        </p:txBody>
      </p:sp>
    </p:spTree>
    <p:extLst>
      <p:ext uri="{BB962C8B-B14F-4D97-AF65-F5344CB8AC3E}">
        <p14:creationId xmlns:p14="http://schemas.microsoft.com/office/powerpoint/2010/main" val="18640275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measure of abundance best relates to outages? Aggregate previous 4 weeks?  Lag data, use cross correlation?</a:t>
            </a:r>
          </a:p>
        </p:txBody>
      </p:sp>
      <p:sp>
        <p:nvSpPr>
          <p:cNvPr id="4" name="Slide Number Placeholder 3"/>
          <p:cNvSpPr>
            <a:spLocks noGrp="1"/>
          </p:cNvSpPr>
          <p:nvPr>
            <p:ph type="sldNum" sz="quarter" idx="5"/>
          </p:nvPr>
        </p:nvSpPr>
        <p:spPr/>
        <p:txBody>
          <a:bodyPr/>
          <a:lstStyle/>
          <a:p>
            <a:fld id="{B2BF717B-C919-4770-B901-89871A5901E7}" type="slidenum">
              <a:rPr lang="en-US" smtClean="0"/>
              <a:t>5</a:t>
            </a:fld>
            <a:endParaRPr lang="en-US"/>
          </a:p>
        </p:txBody>
      </p:sp>
    </p:spTree>
    <p:extLst>
      <p:ext uri="{BB962C8B-B14F-4D97-AF65-F5344CB8AC3E}">
        <p14:creationId xmlns:p14="http://schemas.microsoft.com/office/powerpoint/2010/main" val="2073699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towns clustered in light blue contain species with steadily increasing population trends (their highest temporal anomalies are in 2018). These species include</a:t>
            </a:r>
            <a:r>
              <a:rPr lang="en-US" sz="1200" b="1" i="0" u="none" strike="noStrike" kern="1200" dirty="0">
                <a:solidFill>
                  <a:schemeClr val="tx1"/>
                </a:solidFill>
                <a:effectLst/>
                <a:latin typeface="+mn-lt"/>
                <a:ea typeface="+mn-ea"/>
                <a:cs typeface="+mn-cs"/>
              </a:rPr>
              <a:t> turkey vulture</a:t>
            </a:r>
            <a:r>
              <a:rPr lang="en-US" sz="1200" b="0" i="0" u="none" strike="noStrike" kern="1200" dirty="0">
                <a:solidFill>
                  <a:schemeClr val="tx1"/>
                </a:solidFill>
                <a:effectLst/>
                <a:latin typeface="+mn-lt"/>
                <a:ea typeface="+mn-ea"/>
                <a:cs typeface="+mn-cs"/>
              </a:rPr>
              <a:t>, osprey, </a:t>
            </a:r>
            <a:r>
              <a:rPr lang="en-US" sz="1200" b="0" i="0" u="none" strike="noStrike" kern="1200" dirty="0" err="1">
                <a:solidFill>
                  <a:schemeClr val="tx1"/>
                </a:solidFill>
                <a:effectLst/>
                <a:latin typeface="+mn-lt"/>
                <a:ea typeface="+mn-ea"/>
                <a:cs typeface="+mn-cs"/>
              </a:rPr>
              <a:t>redtailed</a:t>
            </a:r>
            <a:r>
              <a:rPr lang="en-US" sz="1200" b="0" i="0" u="none" strike="noStrike" kern="1200" dirty="0">
                <a:solidFill>
                  <a:schemeClr val="tx1"/>
                </a:solidFill>
                <a:effectLst/>
                <a:latin typeface="+mn-lt"/>
                <a:ea typeface="+mn-ea"/>
                <a:cs typeface="+mn-cs"/>
              </a:rPr>
              <a:t> hawk, northern flicker, pileated woodpecker, and brown-headed cowbird. Species in the center of the plot in a medium blue peak in their abundance in the middle of our study period (around 2015-2016, a non-linear trend). They include rock pigeon, house sparrow and </a:t>
            </a:r>
            <a:r>
              <a:rPr lang="en-US" sz="1200" b="1" i="0" u="none" strike="noStrike" kern="1200" dirty="0" err="1">
                <a:solidFill>
                  <a:schemeClr val="tx1"/>
                </a:solidFill>
                <a:effectLst/>
                <a:latin typeface="+mn-lt"/>
                <a:ea typeface="+mn-ea"/>
                <a:cs typeface="+mn-cs"/>
              </a:rPr>
              <a:t>american</a:t>
            </a:r>
            <a:r>
              <a:rPr lang="en-US" sz="1200" b="1" i="0" u="none" strike="noStrike" kern="1200" dirty="0">
                <a:solidFill>
                  <a:schemeClr val="tx1"/>
                </a:solidFill>
                <a:effectLst/>
                <a:latin typeface="+mn-lt"/>
                <a:ea typeface="+mn-ea"/>
                <a:cs typeface="+mn-cs"/>
              </a:rPr>
              <a:t> crow</a:t>
            </a:r>
            <a:r>
              <a:rPr lang="en-US" sz="1200" b="0" i="0" u="none" strike="noStrike" kern="1200" dirty="0">
                <a:solidFill>
                  <a:schemeClr val="tx1"/>
                </a:solidFill>
                <a:effectLst/>
                <a:latin typeface="+mn-lt"/>
                <a:ea typeface="+mn-ea"/>
                <a:cs typeface="+mn-cs"/>
              </a:rPr>
              <a:t>. </a:t>
            </a:r>
            <a:r>
              <a:rPr lang="en-US" sz="1200" b="1" i="0" u="none" strike="noStrike" kern="1200" dirty="0">
                <a:solidFill>
                  <a:schemeClr val="tx1"/>
                </a:solidFill>
                <a:effectLst/>
                <a:latin typeface="+mn-lt"/>
                <a:ea typeface="+mn-ea"/>
                <a:cs typeface="+mn-cs"/>
              </a:rPr>
              <a:t>Downy woodpecker </a:t>
            </a:r>
            <a:r>
              <a:rPr lang="en-US" sz="1200" b="0" i="0" u="none" strike="noStrike" kern="1200" dirty="0">
                <a:solidFill>
                  <a:schemeClr val="tx1"/>
                </a:solidFill>
                <a:effectLst/>
                <a:latin typeface="+mn-lt"/>
                <a:ea typeface="+mn-ea"/>
                <a:cs typeface="+mn-cs"/>
              </a:rPr>
              <a:t>populations peaked the earliest in the study period and had lower numbers as time progressed</a:t>
            </a:r>
            <a:endParaRPr lang="en-US" dirty="0"/>
          </a:p>
        </p:txBody>
      </p:sp>
      <p:sp>
        <p:nvSpPr>
          <p:cNvPr id="4" name="Slide Number Placeholder 3"/>
          <p:cNvSpPr>
            <a:spLocks noGrp="1"/>
          </p:cNvSpPr>
          <p:nvPr>
            <p:ph type="sldNum" sz="quarter" idx="5"/>
          </p:nvPr>
        </p:nvSpPr>
        <p:spPr/>
        <p:txBody>
          <a:bodyPr/>
          <a:lstStyle/>
          <a:p>
            <a:fld id="{B2BF717B-C919-4770-B901-89871A5901E7}" type="slidenum">
              <a:rPr lang="en-US" smtClean="0"/>
              <a:t>18</a:t>
            </a:fld>
            <a:endParaRPr lang="en-US"/>
          </a:p>
        </p:txBody>
      </p:sp>
    </p:spTree>
    <p:extLst>
      <p:ext uri="{BB962C8B-B14F-4D97-AF65-F5344CB8AC3E}">
        <p14:creationId xmlns:p14="http://schemas.microsoft.com/office/powerpoint/2010/main" val="41783887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towns clustered in light blue contain species with steadily increasing population trends (their highest temporal anomalies are in 2018). These species include</a:t>
            </a:r>
            <a:r>
              <a:rPr lang="en-US" sz="1200" b="1" i="0" u="none" strike="noStrike" kern="1200" dirty="0">
                <a:solidFill>
                  <a:schemeClr val="tx1"/>
                </a:solidFill>
                <a:effectLst/>
                <a:latin typeface="+mn-lt"/>
                <a:ea typeface="+mn-ea"/>
                <a:cs typeface="+mn-cs"/>
              </a:rPr>
              <a:t> turkey vulture</a:t>
            </a:r>
            <a:r>
              <a:rPr lang="en-US" sz="1200" b="0" i="0" u="none" strike="noStrike" kern="1200" dirty="0">
                <a:solidFill>
                  <a:schemeClr val="tx1"/>
                </a:solidFill>
                <a:effectLst/>
                <a:latin typeface="+mn-lt"/>
                <a:ea typeface="+mn-ea"/>
                <a:cs typeface="+mn-cs"/>
              </a:rPr>
              <a:t>, osprey, </a:t>
            </a:r>
            <a:r>
              <a:rPr lang="en-US" sz="1200" b="0" i="0" u="none" strike="noStrike" kern="1200" dirty="0" err="1">
                <a:solidFill>
                  <a:schemeClr val="tx1"/>
                </a:solidFill>
                <a:effectLst/>
                <a:latin typeface="+mn-lt"/>
                <a:ea typeface="+mn-ea"/>
                <a:cs typeface="+mn-cs"/>
              </a:rPr>
              <a:t>redtailed</a:t>
            </a:r>
            <a:r>
              <a:rPr lang="en-US" sz="1200" b="0" i="0" u="none" strike="noStrike" kern="1200" dirty="0">
                <a:solidFill>
                  <a:schemeClr val="tx1"/>
                </a:solidFill>
                <a:effectLst/>
                <a:latin typeface="+mn-lt"/>
                <a:ea typeface="+mn-ea"/>
                <a:cs typeface="+mn-cs"/>
              </a:rPr>
              <a:t> hawk, northern flicker, pileated woodpecker, and brown-headed cowbird. Species in the center of the plot in a medium blue peak in their abundance in the middle of our study period (around 2015-2016, a non-linear trend). They include rock pigeon, house sparrow and </a:t>
            </a:r>
            <a:r>
              <a:rPr lang="en-US" sz="1200" b="1" i="0" u="none" strike="noStrike" kern="1200" dirty="0" err="1">
                <a:solidFill>
                  <a:schemeClr val="tx1"/>
                </a:solidFill>
                <a:effectLst/>
                <a:latin typeface="+mn-lt"/>
                <a:ea typeface="+mn-ea"/>
                <a:cs typeface="+mn-cs"/>
              </a:rPr>
              <a:t>american</a:t>
            </a:r>
            <a:r>
              <a:rPr lang="en-US" sz="1200" b="1" i="0" u="none" strike="noStrike" kern="1200" dirty="0">
                <a:solidFill>
                  <a:schemeClr val="tx1"/>
                </a:solidFill>
                <a:effectLst/>
                <a:latin typeface="+mn-lt"/>
                <a:ea typeface="+mn-ea"/>
                <a:cs typeface="+mn-cs"/>
              </a:rPr>
              <a:t> crow</a:t>
            </a:r>
            <a:r>
              <a:rPr lang="en-US" sz="1200" b="0" i="0" u="none" strike="noStrike" kern="1200" dirty="0">
                <a:solidFill>
                  <a:schemeClr val="tx1"/>
                </a:solidFill>
                <a:effectLst/>
                <a:latin typeface="+mn-lt"/>
                <a:ea typeface="+mn-ea"/>
                <a:cs typeface="+mn-cs"/>
              </a:rPr>
              <a:t>. </a:t>
            </a:r>
            <a:r>
              <a:rPr lang="en-US" sz="1200" b="1" i="0" u="none" strike="noStrike" kern="1200" dirty="0">
                <a:solidFill>
                  <a:schemeClr val="tx1"/>
                </a:solidFill>
                <a:effectLst/>
                <a:latin typeface="+mn-lt"/>
                <a:ea typeface="+mn-ea"/>
                <a:cs typeface="+mn-cs"/>
              </a:rPr>
              <a:t>Downy woodpecker </a:t>
            </a:r>
            <a:r>
              <a:rPr lang="en-US" sz="1200" b="0" i="0" u="none" strike="noStrike" kern="1200" dirty="0">
                <a:solidFill>
                  <a:schemeClr val="tx1"/>
                </a:solidFill>
                <a:effectLst/>
                <a:latin typeface="+mn-lt"/>
                <a:ea typeface="+mn-ea"/>
                <a:cs typeface="+mn-cs"/>
              </a:rPr>
              <a:t>populations peaked the earliest in the study period and had lower numbers as time progressed</a:t>
            </a:r>
            <a:endParaRPr lang="en-US" dirty="0"/>
          </a:p>
        </p:txBody>
      </p:sp>
      <p:sp>
        <p:nvSpPr>
          <p:cNvPr id="4" name="Slide Number Placeholder 3"/>
          <p:cNvSpPr>
            <a:spLocks noGrp="1"/>
          </p:cNvSpPr>
          <p:nvPr>
            <p:ph type="sldNum" sz="quarter" idx="5"/>
          </p:nvPr>
        </p:nvSpPr>
        <p:spPr/>
        <p:txBody>
          <a:bodyPr/>
          <a:lstStyle/>
          <a:p>
            <a:fld id="{B2BF717B-C919-4770-B901-89871A5901E7}" type="slidenum">
              <a:rPr lang="en-US" smtClean="0"/>
              <a:t>19</a:t>
            </a:fld>
            <a:endParaRPr lang="en-US"/>
          </a:p>
        </p:txBody>
      </p:sp>
    </p:spTree>
    <p:extLst>
      <p:ext uri="{BB962C8B-B14F-4D97-AF65-F5344CB8AC3E}">
        <p14:creationId xmlns:p14="http://schemas.microsoft.com/office/powerpoint/2010/main" val="6301356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BF717B-C919-4770-B901-89871A5901E7}" type="slidenum">
              <a:rPr lang="en-US" smtClean="0"/>
              <a:t>20</a:t>
            </a:fld>
            <a:endParaRPr lang="en-US"/>
          </a:p>
        </p:txBody>
      </p:sp>
    </p:spTree>
    <p:extLst>
      <p:ext uri="{BB962C8B-B14F-4D97-AF65-F5344CB8AC3E}">
        <p14:creationId xmlns:p14="http://schemas.microsoft.com/office/powerpoint/2010/main" val="21037182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BF717B-C919-4770-B901-89871A5901E7}" type="slidenum">
              <a:rPr lang="en-US" smtClean="0"/>
              <a:t>21</a:t>
            </a:fld>
            <a:endParaRPr lang="en-US"/>
          </a:p>
        </p:txBody>
      </p:sp>
    </p:spTree>
    <p:extLst>
      <p:ext uri="{BB962C8B-B14F-4D97-AF65-F5344CB8AC3E}">
        <p14:creationId xmlns:p14="http://schemas.microsoft.com/office/powerpoint/2010/main" val="7379280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BF717B-C919-4770-B901-89871A5901E7}" type="slidenum">
              <a:rPr lang="en-US" smtClean="0"/>
              <a:t>22</a:t>
            </a:fld>
            <a:endParaRPr lang="en-US"/>
          </a:p>
        </p:txBody>
      </p:sp>
    </p:spTree>
    <p:extLst>
      <p:ext uri="{BB962C8B-B14F-4D97-AF65-F5344CB8AC3E}">
        <p14:creationId xmlns:p14="http://schemas.microsoft.com/office/powerpoint/2010/main" val="7326674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2BF717B-C919-4770-B901-89871A5901E7}" type="slidenum">
              <a:rPr lang="en-US" smtClean="0"/>
              <a:t>23</a:t>
            </a:fld>
            <a:endParaRPr lang="en-US"/>
          </a:p>
        </p:txBody>
      </p:sp>
    </p:spTree>
    <p:extLst>
      <p:ext uri="{BB962C8B-B14F-4D97-AF65-F5344CB8AC3E}">
        <p14:creationId xmlns:p14="http://schemas.microsoft.com/office/powerpoint/2010/main" val="16529373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47063-8ED8-4F50-BDF7-631CA68603D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282DBEE-CADC-42AB-92E8-DECEDBD600D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57E9D5B-0812-47CE-8D5C-D65B2B5EACA7}"/>
              </a:ext>
            </a:extLst>
          </p:cNvPr>
          <p:cNvSpPr>
            <a:spLocks noGrp="1"/>
          </p:cNvSpPr>
          <p:nvPr>
            <p:ph type="dt" sz="half" idx="10"/>
          </p:nvPr>
        </p:nvSpPr>
        <p:spPr/>
        <p:txBody>
          <a:bodyPr/>
          <a:lstStyle/>
          <a:p>
            <a:fld id="{E4769F51-EDF7-4044-B6B5-43C06E1B7E5A}" type="datetimeFigureOut">
              <a:rPr lang="en-US" smtClean="0"/>
              <a:t>5/17/2021</a:t>
            </a:fld>
            <a:endParaRPr lang="en-US"/>
          </a:p>
        </p:txBody>
      </p:sp>
      <p:sp>
        <p:nvSpPr>
          <p:cNvPr id="5" name="Footer Placeholder 4">
            <a:extLst>
              <a:ext uri="{FF2B5EF4-FFF2-40B4-BE49-F238E27FC236}">
                <a16:creationId xmlns:a16="http://schemas.microsoft.com/office/drawing/2014/main" id="{A43CE243-576A-40DD-8812-C4936A18A7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227D60-C87A-419D-8DD9-57F6803C954C}"/>
              </a:ext>
            </a:extLst>
          </p:cNvPr>
          <p:cNvSpPr>
            <a:spLocks noGrp="1"/>
          </p:cNvSpPr>
          <p:nvPr>
            <p:ph type="sldNum" sz="quarter" idx="12"/>
          </p:nvPr>
        </p:nvSpPr>
        <p:spPr/>
        <p:txBody>
          <a:bodyPr/>
          <a:lstStyle/>
          <a:p>
            <a:fld id="{E3F865C0-C204-4325-B45E-0E060835E065}" type="slidenum">
              <a:rPr lang="en-US" smtClean="0"/>
              <a:t>‹#›</a:t>
            </a:fld>
            <a:endParaRPr lang="en-US"/>
          </a:p>
        </p:txBody>
      </p:sp>
    </p:spTree>
    <p:extLst>
      <p:ext uri="{BB962C8B-B14F-4D97-AF65-F5344CB8AC3E}">
        <p14:creationId xmlns:p14="http://schemas.microsoft.com/office/powerpoint/2010/main" val="2477721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E6D93-2C61-4F8D-8D49-6A85359E7B1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5BA0876-D70A-42F7-9893-B6CDB32047D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C533DB-C3E6-40A8-B547-12D66E0AC82B}"/>
              </a:ext>
            </a:extLst>
          </p:cNvPr>
          <p:cNvSpPr>
            <a:spLocks noGrp="1"/>
          </p:cNvSpPr>
          <p:nvPr>
            <p:ph type="dt" sz="half" idx="10"/>
          </p:nvPr>
        </p:nvSpPr>
        <p:spPr/>
        <p:txBody>
          <a:bodyPr/>
          <a:lstStyle/>
          <a:p>
            <a:fld id="{E4769F51-EDF7-4044-B6B5-43C06E1B7E5A}" type="datetimeFigureOut">
              <a:rPr lang="en-US" smtClean="0"/>
              <a:t>5/17/2021</a:t>
            </a:fld>
            <a:endParaRPr lang="en-US"/>
          </a:p>
        </p:txBody>
      </p:sp>
      <p:sp>
        <p:nvSpPr>
          <p:cNvPr id="5" name="Footer Placeholder 4">
            <a:extLst>
              <a:ext uri="{FF2B5EF4-FFF2-40B4-BE49-F238E27FC236}">
                <a16:creationId xmlns:a16="http://schemas.microsoft.com/office/drawing/2014/main" id="{E4FA596E-3CFC-48A8-B7E9-352A422505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F13C20-A722-49F7-9CB0-2782C6337E26}"/>
              </a:ext>
            </a:extLst>
          </p:cNvPr>
          <p:cNvSpPr>
            <a:spLocks noGrp="1"/>
          </p:cNvSpPr>
          <p:nvPr>
            <p:ph type="sldNum" sz="quarter" idx="12"/>
          </p:nvPr>
        </p:nvSpPr>
        <p:spPr/>
        <p:txBody>
          <a:bodyPr/>
          <a:lstStyle/>
          <a:p>
            <a:fld id="{E3F865C0-C204-4325-B45E-0E060835E065}" type="slidenum">
              <a:rPr lang="en-US" smtClean="0"/>
              <a:t>‹#›</a:t>
            </a:fld>
            <a:endParaRPr lang="en-US"/>
          </a:p>
        </p:txBody>
      </p:sp>
    </p:spTree>
    <p:extLst>
      <p:ext uri="{BB962C8B-B14F-4D97-AF65-F5344CB8AC3E}">
        <p14:creationId xmlns:p14="http://schemas.microsoft.com/office/powerpoint/2010/main" val="4193246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51F13B-4A56-4086-AA93-DEA2069D43B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A80E8E3-30BF-4C8F-B38A-EC8AB539BBF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7EFA7E-E467-4193-8426-31BD3E050B1D}"/>
              </a:ext>
            </a:extLst>
          </p:cNvPr>
          <p:cNvSpPr>
            <a:spLocks noGrp="1"/>
          </p:cNvSpPr>
          <p:nvPr>
            <p:ph type="dt" sz="half" idx="10"/>
          </p:nvPr>
        </p:nvSpPr>
        <p:spPr/>
        <p:txBody>
          <a:bodyPr/>
          <a:lstStyle/>
          <a:p>
            <a:fld id="{E4769F51-EDF7-4044-B6B5-43C06E1B7E5A}" type="datetimeFigureOut">
              <a:rPr lang="en-US" smtClean="0"/>
              <a:t>5/17/2021</a:t>
            </a:fld>
            <a:endParaRPr lang="en-US"/>
          </a:p>
        </p:txBody>
      </p:sp>
      <p:sp>
        <p:nvSpPr>
          <p:cNvPr id="5" name="Footer Placeholder 4">
            <a:extLst>
              <a:ext uri="{FF2B5EF4-FFF2-40B4-BE49-F238E27FC236}">
                <a16:creationId xmlns:a16="http://schemas.microsoft.com/office/drawing/2014/main" id="{0E3CE81E-44EE-4701-9AF3-9B62DA7710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7DE14B-698E-4AB5-ACD8-B76B07B2C357}"/>
              </a:ext>
            </a:extLst>
          </p:cNvPr>
          <p:cNvSpPr>
            <a:spLocks noGrp="1"/>
          </p:cNvSpPr>
          <p:nvPr>
            <p:ph type="sldNum" sz="quarter" idx="12"/>
          </p:nvPr>
        </p:nvSpPr>
        <p:spPr/>
        <p:txBody>
          <a:bodyPr/>
          <a:lstStyle/>
          <a:p>
            <a:fld id="{E3F865C0-C204-4325-B45E-0E060835E065}" type="slidenum">
              <a:rPr lang="en-US" smtClean="0"/>
              <a:t>‹#›</a:t>
            </a:fld>
            <a:endParaRPr lang="en-US"/>
          </a:p>
        </p:txBody>
      </p:sp>
    </p:spTree>
    <p:extLst>
      <p:ext uri="{BB962C8B-B14F-4D97-AF65-F5344CB8AC3E}">
        <p14:creationId xmlns:p14="http://schemas.microsoft.com/office/powerpoint/2010/main" val="1600653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4E83E-4043-4505-8873-E55AD96C35A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9CE644-DA6D-4597-B257-62AE6C72F36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7F4C3B8-AEEB-48ED-8F02-E414EA717F4A}"/>
              </a:ext>
            </a:extLst>
          </p:cNvPr>
          <p:cNvSpPr>
            <a:spLocks noGrp="1"/>
          </p:cNvSpPr>
          <p:nvPr>
            <p:ph type="dt" sz="half" idx="10"/>
          </p:nvPr>
        </p:nvSpPr>
        <p:spPr/>
        <p:txBody>
          <a:bodyPr/>
          <a:lstStyle/>
          <a:p>
            <a:fld id="{E4769F51-EDF7-4044-B6B5-43C06E1B7E5A}" type="datetimeFigureOut">
              <a:rPr lang="en-US" smtClean="0"/>
              <a:t>5/17/2021</a:t>
            </a:fld>
            <a:endParaRPr lang="en-US"/>
          </a:p>
        </p:txBody>
      </p:sp>
      <p:sp>
        <p:nvSpPr>
          <p:cNvPr id="5" name="Footer Placeholder 4">
            <a:extLst>
              <a:ext uri="{FF2B5EF4-FFF2-40B4-BE49-F238E27FC236}">
                <a16:creationId xmlns:a16="http://schemas.microsoft.com/office/drawing/2014/main" id="{8DA35E77-70C4-4E3C-8F7C-F88924E26D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77640D-0BD7-458E-8933-8FD31BF7ADD4}"/>
              </a:ext>
            </a:extLst>
          </p:cNvPr>
          <p:cNvSpPr>
            <a:spLocks noGrp="1"/>
          </p:cNvSpPr>
          <p:nvPr>
            <p:ph type="sldNum" sz="quarter" idx="12"/>
          </p:nvPr>
        </p:nvSpPr>
        <p:spPr/>
        <p:txBody>
          <a:bodyPr/>
          <a:lstStyle/>
          <a:p>
            <a:fld id="{E3F865C0-C204-4325-B45E-0E060835E065}" type="slidenum">
              <a:rPr lang="en-US" smtClean="0"/>
              <a:t>‹#›</a:t>
            </a:fld>
            <a:endParaRPr lang="en-US"/>
          </a:p>
        </p:txBody>
      </p:sp>
    </p:spTree>
    <p:extLst>
      <p:ext uri="{BB962C8B-B14F-4D97-AF65-F5344CB8AC3E}">
        <p14:creationId xmlns:p14="http://schemas.microsoft.com/office/powerpoint/2010/main" val="26672032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E06102-5E72-4680-878C-40DDBADB3B9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155B0F5-FDFF-422D-A37D-D16CC6B60F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2793E8D-4E07-42FE-AA02-502974FDC340}"/>
              </a:ext>
            </a:extLst>
          </p:cNvPr>
          <p:cNvSpPr>
            <a:spLocks noGrp="1"/>
          </p:cNvSpPr>
          <p:nvPr>
            <p:ph type="dt" sz="half" idx="10"/>
          </p:nvPr>
        </p:nvSpPr>
        <p:spPr/>
        <p:txBody>
          <a:bodyPr/>
          <a:lstStyle/>
          <a:p>
            <a:fld id="{E4769F51-EDF7-4044-B6B5-43C06E1B7E5A}" type="datetimeFigureOut">
              <a:rPr lang="en-US" smtClean="0"/>
              <a:t>5/17/2021</a:t>
            </a:fld>
            <a:endParaRPr lang="en-US"/>
          </a:p>
        </p:txBody>
      </p:sp>
      <p:sp>
        <p:nvSpPr>
          <p:cNvPr id="5" name="Footer Placeholder 4">
            <a:extLst>
              <a:ext uri="{FF2B5EF4-FFF2-40B4-BE49-F238E27FC236}">
                <a16:creationId xmlns:a16="http://schemas.microsoft.com/office/drawing/2014/main" id="{33CE0158-8B51-478F-ABD4-0FCCA6E0E8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D01D2F-5DA6-4689-BCBA-EE9E7962C22A}"/>
              </a:ext>
            </a:extLst>
          </p:cNvPr>
          <p:cNvSpPr>
            <a:spLocks noGrp="1"/>
          </p:cNvSpPr>
          <p:nvPr>
            <p:ph type="sldNum" sz="quarter" idx="12"/>
          </p:nvPr>
        </p:nvSpPr>
        <p:spPr/>
        <p:txBody>
          <a:bodyPr/>
          <a:lstStyle/>
          <a:p>
            <a:fld id="{E3F865C0-C204-4325-B45E-0E060835E065}" type="slidenum">
              <a:rPr lang="en-US" smtClean="0"/>
              <a:t>‹#›</a:t>
            </a:fld>
            <a:endParaRPr lang="en-US"/>
          </a:p>
        </p:txBody>
      </p:sp>
    </p:spTree>
    <p:extLst>
      <p:ext uri="{BB962C8B-B14F-4D97-AF65-F5344CB8AC3E}">
        <p14:creationId xmlns:p14="http://schemas.microsoft.com/office/powerpoint/2010/main" val="4045043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B0E74-26B6-4258-AC9D-B28BA9B07A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2A957C0-5F71-43C4-AD16-5BD4D49A6FD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D91DDAF-A5D4-4352-BA32-29CED5266FC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0283117-D2D0-45A7-B804-44A8EBD19DAC}"/>
              </a:ext>
            </a:extLst>
          </p:cNvPr>
          <p:cNvSpPr>
            <a:spLocks noGrp="1"/>
          </p:cNvSpPr>
          <p:nvPr>
            <p:ph type="dt" sz="half" idx="10"/>
          </p:nvPr>
        </p:nvSpPr>
        <p:spPr/>
        <p:txBody>
          <a:bodyPr/>
          <a:lstStyle/>
          <a:p>
            <a:fld id="{E4769F51-EDF7-4044-B6B5-43C06E1B7E5A}" type="datetimeFigureOut">
              <a:rPr lang="en-US" smtClean="0"/>
              <a:t>5/17/2021</a:t>
            </a:fld>
            <a:endParaRPr lang="en-US"/>
          </a:p>
        </p:txBody>
      </p:sp>
      <p:sp>
        <p:nvSpPr>
          <p:cNvPr id="6" name="Footer Placeholder 5">
            <a:extLst>
              <a:ext uri="{FF2B5EF4-FFF2-40B4-BE49-F238E27FC236}">
                <a16:creationId xmlns:a16="http://schemas.microsoft.com/office/drawing/2014/main" id="{5CCB3ADC-7431-41C5-8829-7C2F6CDE38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320721-2D5B-4B08-819B-9F4E07BF2E2B}"/>
              </a:ext>
            </a:extLst>
          </p:cNvPr>
          <p:cNvSpPr>
            <a:spLocks noGrp="1"/>
          </p:cNvSpPr>
          <p:nvPr>
            <p:ph type="sldNum" sz="quarter" idx="12"/>
          </p:nvPr>
        </p:nvSpPr>
        <p:spPr/>
        <p:txBody>
          <a:bodyPr/>
          <a:lstStyle/>
          <a:p>
            <a:fld id="{E3F865C0-C204-4325-B45E-0E060835E065}" type="slidenum">
              <a:rPr lang="en-US" smtClean="0"/>
              <a:t>‹#›</a:t>
            </a:fld>
            <a:endParaRPr lang="en-US"/>
          </a:p>
        </p:txBody>
      </p:sp>
    </p:spTree>
    <p:extLst>
      <p:ext uri="{BB962C8B-B14F-4D97-AF65-F5344CB8AC3E}">
        <p14:creationId xmlns:p14="http://schemas.microsoft.com/office/powerpoint/2010/main" val="3939880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E3097E-B379-42FD-903C-289516ED8E5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A55D428-DEE7-4EC7-842F-071D8C74FF0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9CEE741-D31D-4316-994B-0B070A3C8388}"/>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AFB5938-B927-4EAD-82C3-F2494CE393F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74F9F48-95FD-40C8-A77B-E94816D66D1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165648C-1289-42D3-9D86-9A0ECC326F15}"/>
              </a:ext>
            </a:extLst>
          </p:cNvPr>
          <p:cNvSpPr>
            <a:spLocks noGrp="1"/>
          </p:cNvSpPr>
          <p:nvPr>
            <p:ph type="dt" sz="half" idx="10"/>
          </p:nvPr>
        </p:nvSpPr>
        <p:spPr/>
        <p:txBody>
          <a:bodyPr/>
          <a:lstStyle/>
          <a:p>
            <a:fld id="{E4769F51-EDF7-4044-B6B5-43C06E1B7E5A}" type="datetimeFigureOut">
              <a:rPr lang="en-US" smtClean="0"/>
              <a:t>5/17/2021</a:t>
            </a:fld>
            <a:endParaRPr lang="en-US"/>
          </a:p>
        </p:txBody>
      </p:sp>
      <p:sp>
        <p:nvSpPr>
          <p:cNvPr id="8" name="Footer Placeholder 7">
            <a:extLst>
              <a:ext uri="{FF2B5EF4-FFF2-40B4-BE49-F238E27FC236}">
                <a16:creationId xmlns:a16="http://schemas.microsoft.com/office/drawing/2014/main" id="{D5C72DDC-A402-4B28-B125-17822643230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CBC8B3C-6371-41FC-BD17-40BCD5234201}"/>
              </a:ext>
            </a:extLst>
          </p:cNvPr>
          <p:cNvSpPr>
            <a:spLocks noGrp="1"/>
          </p:cNvSpPr>
          <p:nvPr>
            <p:ph type="sldNum" sz="quarter" idx="12"/>
          </p:nvPr>
        </p:nvSpPr>
        <p:spPr/>
        <p:txBody>
          <a:bodyPr/>
          <a:lstStyle/>
          <a:p>
            <a:fld id="{E3F865C0-C204-4325-B45E-0E060835E065}" type="slidenum">
              <a:rPr lang="en-US" smtClean="0"/>
              <a:t>‹#›</a:t>
            </a:fld>
            <a:endParaRPr lang="en-US"/>
          </a:p>
        </p:txBody>
      </p:sp>
    </p:spTree>
    <p:extLst>
      <p:ext uri="{BB962C8B-B14F-4D97-AF65-F5344CB8AC3E}">
        <p14:creationId xmlns:p14="http://schemas.microsoft.com/office/powerpoint/2010/main" val="13406231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5628D-2EDB-497E-AA81-7096C6C044A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E9590D0-9FDD-43C1-8CAA-D61C98B025A1}"/>
              </a:ext>
            </a:extLst>
          </p:cNvPr>
          <p:cNvSpPr>
            <a:spLocks noGrp="1"/>
          </p:cNvSpPr>
          <p:nvPr>
            <p:ph type="dt" sz="half" idx="10"/>
          </p:nvPr>
        </p:nvSpPr>
        <p:spPr/>
        <p:txBody>
          <a:bodyPr/>
          <a:lstStyle/>
          <a:p>
            <a:fld id="{E4769F51-EDF7-4044-B6B5-43C06E1B7E5A}" type="datetimeFigureOut">
              <a:rPr lang="en-US" smtClean="0"/>
              <a:t>5/17/2021</a:t>
            </a:fld>
            <a:endParaRPr lang="en-US"/>
          </a:p>
        </p:txBody>
      </p:sp>
      <p:sp>
        <p:nvSpPr>
          <p:cNvPr id="4" name="Footer Placeholder 3">
            <a:extLst>
              <a:ext uri="{FF2B5EF4-FFF2-40B4-BE49-F238E27FC236}">
                <a16:creationId xmlns:a16="http://schemas.microsoft.com/office/drawing/2014/main" id="{28749F1F-E8BE-4BF7-BDD9-1B89C9C92D6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63F67FF-2685-40AF-B626-FE773F49E47F}"/>
              </a:ext>
            </a:extLst>
          </p:cNvPr>
          <p:cNvSpPr>
            <a:spLocks noGrp="1"/>
          </p:cNvSpPr>
          <p:nvPr>
            <p:ph type="sldNum" sz="quarter" idx="12"/>
          </p:nvPr>
        </p:nvSpPr>
        <p:spPr/>
        <p:txBody>
          <a:bodyPr/>
          <a:lstStyle/>
          <a:p>
            <a:fld id="{E3F865C0-C204-4325-B45E-0E060835E065}" type="slidenum">
              <a:rPr lang="en-US" smtClean="0"/>
              <a:t>‹#›</a:t>
            </a:fld>
            <a:endParaRPr lang="en-US"/>
          </a:p>
        </p:txBody>
      </p:sp>
    </p:spTree>
    <p:extLst>
      <p:ext uri="{BB962C8B-B14F-4D97-AF65-F5344CB8AC3E}">
        <p14:creationId xmlns:p14="http://schemas.microsoft.com/office/powerpoint/2010/main" val="3112673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5B8612B-5832-48CF-B8CC-B94A37CCD712}"/>
              </a:ext>
            </a:extLst>
          </p:cNvPr>
          <p:cNvSpPr>
            <a:spLocks noGrp="1"/>
          </p:cNvSpPr>
          <p:nvPr>
            <p:ph type="dt" sz="half" idx="10"/>
          </p:nvPr>
        </p:nvSpPr>
        <p:spPr/>
        <p:txBody>
          <a:bodyPr/>
          <a:lstStyle/>
          <a:p>
            <a:fld id="{E4769F51-EDF7-4044-B6B5-43C06E1B7E5A}" type="datetimeFigureOut">
              <a:rPr lang="en-US" smtClean="0"/>
              <a:t>5/17/2021</a:t>
            </a:fld>
            <a:endParaRPr lang="en-US"/>
          </a:p>
        </p:txBody>
      </p:sp>
      <p:sp>
        <p:nvSpPr>
          <p:cNvPr id="3" name="Footer Placeholder 2">
            <a:extLst>
              <a:ext uri="{FF2B5EF4-FFF2-40B4-BE49-F238E27FC236}">
                <a16:creationId xmlns:a16="http://schemas.microsoft.com/office/drawing/2014/main" id="{790ADAA7-6616-4634-B9D6-21D08419627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ECD3052-0C7A-4545-B3E5-2B28800DC6BA}"/>
              </a:ext>
            </a:extLst>
          </p:cNvPr>
          <p:cNvSpPr>
            <a:spLocks noGrp="1"/>
          </p:cNvSpPr>
          <p:nvPr>
            <p:ph type="sldNum" sz="quarter" idx="12"/>
          </p:nvPr>
        </p:nvSpPr>
        <p:spPr/>
        <p:txBody>
          <a:bodyPr/>
          <a:lstStyle/>
          <a:p>
            <a:fld id="{E3F865C0-C204-4325-B45E-0E060835E065}" type="slidenum">
              <a:rPr lang="en-US" smtClean="0"/>
              <a:t>‹#›</a:t>
            </a:fld>
            <a:endParaRPr lang="en-US"/>
          </a:p>
        </p:txBody>
      </p:sp>
    </p:spTree>
    <p:extLst>
      <p:ext uri="{BB962C8B-B14F-4D97-AF65-F5344CB8AC3E}">
        <p14:creationId xmlns:p14="http://schemas.microsoft.com/office/powerpoint/2010/main" val="38765955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F2F6A-C61B-4011-9049-C3D3928E8CB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F0B7F8-C6C7-474C-B381-9318EF88554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F236807-AB78-42FE-8D07-1786444E15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0DBD183-6B8D-48B3-963A-2F9A11FCA266}"/>
              </a:ext>
            </a:extLst>
          </p:cNvPr>
          <p:cNvSpPr>
            <a:spLocks noGrp="1"/>
          </p:cNvSpPr>
          <p:nvPr>
            <p:ph type="dt" sz="half" idx="10"/>
          </p:nvPr>
        </p:nvSpPr>
        <p:spPr/>
        <p:txBody>
          <a:bodyPr/>
          <a:lstStyle/>
          <a:p>
            <a:fld id="{E4769F51-EDF7-4044-B6B5-43C06E1B7E5A}" type="datetimeFigureOut">
              <a:rPr lang="en-US" smtClean="0"/>
              <a:t>5/17/2021</a:t>
            </a:fld>
            <a:endParaRPr lang="en-US"/>
          </a:p>
        </p:txBody>
      </p:sp>
      <p:sp>
        <p:nvSpPr>
          <p:cNvPr id="6" name="Footer Placeholder 5">
            <a:extLst>
              <a:ext uri="{FF2B5EF4-FFF2-40B4-BE49-F238E27FC236}">
                <a16:creationId xmlns:a16="http://schemas.microsoft.com/office/drawing/2014/main" id="{538EC0F1-3226-4984-8C49-9DD8FE4F454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D50FFA-15C1-4D34-88AA-A8521CCF9C30}"/>
              </a:ext>
            </a:extLst>
          </p:cNvPr>
          <p:cNvSpPr>
            <a:spLocks noGrp="1"/>
          </p:cNvSpPr>
          <p:nvPr>
            <p:ph type="sldNum" sz="quarter" idx="12"/>
          </p:nvPr>
        </p:nvSpPr>
        <p:spPr/>
        <p:txBody>
          <a:bodyPr/>
          <a:lstStyle/>
          <a:p>
            <a:fld id="{E3F865C0-C204-4325-B45E-0E060835E065}" type="slidenum">
              <a:rPr lang="en-US" smtClean="0"/>
              <a:t>‹#›</a:t>
            </a:fld>
            <a:endParaRPr lang="en-US"/>
          </a:p>
        </p:txBody>
      </p:sp>
    </p:spTree>
    <p:extLst>
      <p:ext uri="{BB962C8B-B14F-4D97-AF65-F5344CB8AC3E}">
        <p14:creationId xmlns:p14="http://schemas.microsoft.com/office/powerpoint/2010/main" val="37550662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35C090-AAE3-49D1-A654-A80184B6A63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68E2A3F-11F6-4EF1-BA5C-3F0EA204C58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D4381DE-4A75-46FE-AED7-65DE3081645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F590BC5-4EF7-44BE-9324-1F699EC16E29}"/>
              </a:ext>
            </a:extLst>
          </p:cNvPr>
          <p:cNvSpPr>
            <a:spLocks noGrp="1"/>
          </p:cNvSpPr>
          <p:nvPr>
            <p:ph type="dt" sz="half" idx="10"/>
          </p:nvPr>
        </p:nvSpPr>
        <p:spPr/>
        <p:txBody>
          <a:bodyPr/>
          <a:lstStyle/>
          <a:p>
            <a:fld id="{E4769F51-EDF7-4044-B6B5-43C06E1B7E5A}" type="datetimeFigureOut">
              <a:rPr lang="en-US" smtClean="0"/>
              <a:t>5/17/2021</a:t>
            </a:fld>
            <a:endParaRPr lang="en-US"/>
          </a:p>
        </p:txBody>
      </p:sp>
      <p:sp>
        <p:nvSpPr>
          <p:cNvPr id="6" name="Footer Placeholder 5">
            <a:extLst>
              <a:ext uri="{FF2B5EF4-FFF2-40B4-BE49-F238E27FC236}">
                <a16:creationId xmlns:a16="http://schemas.microsoft.com/office/drawing/2014/main" id="{7A652B34-E2CA-4975-B01B-336A774CC6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AAF3B06-F96F-4473-BA75-BF780074E3E4}"/>
              </a:ext>
            </a:extLst>
          </p:cNvPr>
          <p:cNvSpPr>
            <a:spLocks noGrp="1"/>
          </p:cNvSpPr>
          <p:nvPr>
            <p:ph type="sldNum" sz="quarter" idx="12"/>
          </p:nvPr>
        </p:nvSpPr>
        <p:spPr/>
        <p:txBody>
          <a:bodyPr/>
          <a:lstStyle/>
          <a:p>
            <a:fld id="{E3F865C0-C204-4325-B45E-0E060835E065}" type="slidenum">
              <a:rPr lang="en-US" smtClean="0"/>
              <a:t>‹#›</a:t>
            </a:fld>
            <a:endParaRPr lang="en-US"/>
          </a:p>
        </p:txBody>
      </p:sp>
    </p:spTree>
    <p:extLst>
      <p:ext uri="{BB962C8B-B14F-4D97-AF65-F5344CB8AC3E}">
        <p14:creationId xmlns:p14="http://schemas.microsoft.com/office/powerpoint/2010/main" val="4021700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1E9A92-0A4E-44CA-94F2-85557048FB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3668D01-6E80-42FC-BCAE-2CF9FF852F6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A967D95-9545-4AA0-9528-AB40AA9416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769F51-EDF7-4044-B6B5-43C06E1B7E5A}" type="datetimeFigureOut">
              <a:rPr lang="en-US" smtClean="0"/>
              <a:t>5/17/2021</a:t>
            </a:fld>
            <a:endParaRPr lang="en-US"/>
          </a:p>
        </p:txBody>
      </p:sp>
      <p:sp>
        <p:nvSpPr>
          <p:cNvPr id="5" name="Footer Placeholder 4">
            <a:extLst>
              <a:ext uri="{FF2B5EF4-FFF2-40B4-BE49-F238E27FC236}">
                <a16:creationId xmlns:a16="http://schemas.microsoft.com/office/drawing/2014/main" id="{8F97E82A-6425-4870-9579-517E3974EAF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6F9672-C7FF-4C96-80A8-F3AA4F0BCE5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3F865C0-C204-4325-B45E-0E060835E065}" type="slidenum">
              <a:rPr lang="en-US" smtClean="0"/>
              <a:t>‹#›</a:t>
            </a:fld>
            <a:endParaRPr lang="en-US"/>
          </a:p>
        </p:txBody>
      </p:sp>
    </p:spTree>
    <p:extLst>
      <p:ext uri="{BB962C8B-B14F-4D97-AF65-F5344CB8AC3E}">
        <p14:creationId xmlns:p14="http://schemas.microsoft.com/office/powerpoint/2010/main" val="31220606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3A2F6-B49E-4EC1-A0C8-50E86E18044C}"/>
              </a:ext>
            </a:extLst>
          </p:cNvPr>
          <p:cNvSpPr>
            <a:spLocks noGrp="1"/>
          </p:cNvSpPr>
          <p:nvPr>
            <p:ph type="ctrTitle"/>
          </p:nvPr>
        </p:nvSpPr>
        <p:spPr/>
        <p:txBody>
          <a:bodyPr/>
          <a:lstStyle/>
          <a:p>
            <a:r>
              <a:rPr lang="en-US" dirty="0"/>
              <a:t>Animal-Outages</a:t>
            </a:r>
          </a:p>
        </p:txBody>
      </p:sp>
      <p:sp>
        <p:nvSpPr>
          <p:cNvPr id="3" name="Subtitle 2">
            <a:extLst>
              <a:ext uri="{FF2B5EF4-FFF2-40B4-BE49-F238E27FC236}">
                <a16:creationId xmlns:a16="http://schemas.microsoft.com/office/drawing/2014/main" id="{4C540635-85FA-4CCB-89C6-B0A95B1BD9E5}"/>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1106464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093FEF-5BC5-40D4-87AB-11EF1DFB3E83}"/>
              </a:ext>
            </a:extLst>
          </p:cNvPr>
          <p:cNvSpPr>
            <a:spLocks noGrp="1"/>
          </p:cNvSpPr>
          <p:nvPr>
            <p:ph type="title"/>
          </p:nvPr>
        </p:nvSpPr>
        <p:spPr/>
        <p:txBody>
          <a:bodyPr/>
          <a:lstStyle/>
          <a:p>
            <a:r>
              <a:rPr lang="en-US" dirty="0"/>
              <a:t>Seasonal Patterns</a:t>
            </a:r>
          </a:p>
        </p:txBody>
      </p:sp>
      <p:sp>
        <p:nvSpPr>
          <p:cNvPr id="3" name="Content Placeholder 2">
            <a:extLst>
              <a:ext uri="{FF2B5EF4-FFF2-40B4-BE49-F238E27FC236}">
                <a16:creationId xmlns:a16="http://schemas.microsoft.com/office/drawing/2014/main" id="{7A278C0F-C90B-4635-A46F-8CCCF3948A49}"/>
              </a:ext>
            </a:extLst>
          </p:cNvPr>
          <p:cNvSpPr>
            <a:spLocks noGrp="1"/>
          </p:cNvSpPr>
          <p:nvPr>
            <p:ph idx="1"/>
          </p:nvPr>
        </p:nvSpPr>
        <p:spPr>
          <a:xfrm>
            <a:off x="838200" y="1825625"/>
            <a:ext cx="4409661" cy="4351338"/>
          </a:xfrm>
        </p:spPr>
        <p:txBody>
          <a:bodyPr>
            <a:normAutofit lnSpcReduction="10000"/>
          </a:bodyPr>
          <a:lstStyle/>
          <a:p>
            <a:r>
              <a:rPr lang="en-US" dirty="0"/>
              <a:t>Animal outages are most frequent in June and November (late spring and fall). Least frequent in Jan-March (Winter).</a:t>
            </a:r>
          </a:p>
          <a:p>
            <a:r>
              <a:rPr lang="en-US" dirty="0"/>
              <a:t>Northern flicker, Osprey, Turkey Vulture, Common Grackle, and Brown-headed cowbird are most similar to these seasonal patterns</a:t>
            </a:r>
          </a:p>
        </p:txBody>
      </p:sp>
      <p:pic>
        <p:nvPicPr>
          <p:cNvPr id="2050" name="Picture 2">
            <a:extLst>
              <a:ext uri="{FF2B5EF4-FFF2-40B4-BE49-F238E27FC236}">
                <a16:creationId xmlns:a16="http://schemas.microsoft.com/office/drawing/2014/main" id="{605108D6-6A10-4AB1-9A8A-16D762AAC681}"/>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687608" y="1711291"/>
            <a:ext cx="6197166" cy="446196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D4C9FDC-D191-4B9E-8926-02FE0676E14C}"/>
              </a:ext>
            </a:extLst>
          </p:cNvPr>
          <p:cNvSpPr/>
          <p:nvPr/>
        </p:nvSpPr>
        <p:spPr>
          <a:xfrm>
            <a:off x="5751444" y="5146709"/>
            <a:ext cx="6202017" cy="96740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C34165A0-BE99-4AA4-8531-BE2CD916FAE8}"/>
              </a:ext>
            </a:extLst>
          </p:cNvPr>
          <p:cNvSpPr/>
          <p:nvPr/>
        </p:nvSpPr>
        <p:spPr>
          <a:xfrm>
            <a:off x="8163340" y="1711291"/>
            <a:ext cx="689113" cy="4461960"/>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EA06917-3A2A-473B-9609-9FAB8878902D}"/>
              </a:ext>
            </a:extLst>
          </p:cNvPr>
          <p:cNvSpPr/>
          <p:nvPr/>
        </p:nvSpPr>
        <p:spPr>
          <a:xfrm>
            <a:off x="6493565" y="1711291"/>
            <a:ext cx="689113" cy="4461960"/>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72B3BE-E935-4D14-8CEA-02FE6A701E3F}"/>
              </a:ext>
            </a:extLst>
          </p:cNvPr>
          <p:cNvSpPr/>
          <p:nvPr/>
        </p:nvSpPr>
        <p:spPr>
          <a:xfrm>
            <a:off x="9097618" y="1711291"/>
            <a:ext cx="563217" cy="4461960"/>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81ED99A-E748-405A-99E4-6BD5B65DD03D}"/>
              </a:ext>
            </a:extLst>
          </p:cNvPr>
          <p:cNvSpPr/>
          <p:nvPr/>
        </p:nvSpPr>
        <p:spPr>
          <a:xfrm>
            <a:off x="5717100" y="2461591"/>
            <a:ext cx="6202017" cy="967409"/>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36A20CB-1662-4BD7-AC89-D38F5CDB4B5F}"/>
              </a:ext>
            </a:extLst>
          </p:cNvPr>
          <p:cNvSpPr/>
          <p:nvPr/>
        </p:nvSpPr>
        <p:spPr>
          <a:xfrm>
            <a:off x="5699647" y="3449603"/>
            <a:ext cx="6219470" cy="83825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418505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B415E-E220-4A43-A407-EAEF9E72EDFE}"/>
              </a:ext>
            </a:extLst>
          </p:cNvPr>
          <p:cNvSpPr>
            <a:spLocks noGrp="1"/>
          </p:cNvSpPr>
          <p:nvPr>
            <p:ph type="title"/>
          </p:nvPr>
        </p:nvSpPr>
        <p:spPr/>
        <p:txBody>
          <a:bodyPr/>
          <a:lstStyle/>
          <a:p>
            <a:r>
              <a:rPr lang="en-US" dirty="0"/>
              <a:t>Temporal Patterns</a:t>
            </a:r>
          </a:p>
        </p:txBody>
      </p:sp>
      <p:sp>
        <p:nvSpPr>
          <p:cNvPr id="3" name="Content Placeholder 2">
            <a:extLst>
              <a:ext uri="{FF2B5EF4-FFF2-40B4-BE49-F238E27FC236}">
                <a16:creationId xmlns:a16="http://schemas.microsoft.com/office/drawing/2014/main" id="{FE979C53-965E-4CA5-B1C7-5D8823C570DC}"/>
              </a:ext>
            </a:extLst>
          </p:cNvPr>
          <p:cNvSpPr>
            <a:spLocks noGrp="1"/>
          </p:cNvSpPr>
          <p:nvPr>
            <p:ph idx="1"/>
          </p:nvPr>
        </p:nvSpPr>
        <p:spPr/>
        <p:txBody>
          <a:bodyPr>
            <a:normAutofit lnSpcReduction="10000"/>
          </a:bodyPr>
          <a:lstStyle/>
          <a:p>
            <a:r>
              <a:rPr lang="en-US" dirty="0">
                <a:solidFill>
                  <a:schemeClr val="tx1">
                    <a:lumMod val="50000"/>
                    <a:lumOff val="50000"/>
                  </a:schemeClr>
                </a:solidFill>
              </a:rPr>
              <a:t>Do seasonal trends in outages and abundance overlap? Looking at time series?</a:t>
            </a:r>
          </a:p>
          <a:p>
            <a:r>
              <a:rPr lang="en-US" dirty="0">
                <a:solidFill>
                  <a:schemeClr val="tx1">
                    <a:lumMod val="50000"/>
                    <a:lumOff val="50000"/>
                  </a:schemeClr>
                </a:solidFill>
              </a:rPr>
              <a:t>Do extreme/anomalous events correlate between outages and abundance?</a:t>
            </a:r>
          </a:p>
          <a:p>
            <a:pPr marL="800100" lvl="1" indent="-342900"/>
            <a:r>
              <a:rPr lang="en-US" dirty="0"/>
              <a:t>Temporal anomalies- ((</a:t>
            </a:r>
            <a:r>
              <a:rPr lang="en-US" dirty="0" err="1"/>
              <a:t>T_i</a:t>
            </a:r>
            <a:r>
              <a:rPr lang="en-US" dirty="0"/>
              <a:t> – </a:t>
            </a:r>
            <a:r>
              <a:rPr lang="en-US" dirty="0" err="1"/>
              <a:t>T_i_yrly_avg</a:t>
            </a:r>
            <a:r>
              <a:rPr lang="en-US" dirty="0"/>
              <a:t>)/</a:t>
            </a:r>
            <a:r>
              <a:rPr lang="en-US" dirty="0" err="1"/>
              <a:t>T_i_yrly_stdev</a:t>
            </a:r>
            <a:r>
              <a:rPr lang="en-US" dirty="0"/>
              <a:t>) deviation from the monthly/weekly average across years for each town. </a:t>
            </a:r>
          </a:p>
          <a:p>
            <a:pPr marL="1257300" lvl="2" indent="-342900"/>
            <a:r>
              <a:rPr lang="en-US" dirty="0"/>
              <a:t>Removes seasonal trends from both datasets.</a:t>
            </a:r>
          </a:p>
          <a:p>
            <a:pPr marL="1257300" lvl="2" indent="-342900"/>
            <a:r>
              <a:rPr lang="en-US" dirty="0"/>
              <a:t>Standardizes outage and abundance values, identifies above/below average events.</a:t>
            </a:r>
          </a:p>
          <a:p>
            <a:pPr marL="1257300" lvl="2" indent="-342900"/>
            <a:r>
              <a:rPr lang="en-US" dirty="0"/>
              <a:t>Town values are no longer relative. Points in time are relative.</a:t>
            </a:r>
          </a:p>
          <a:p>
            <a:pPr marL="1714500" lvl="3" indent="-342900"/>
            <a:r>
              <a:rPr lang="en-US" dirty="0"/>
              <a:t>Focus on specific towns to assess this relationship.</a:t>
            </a:r>
          </a:p>
          <a:p>
            <a:pPr marL="800100" lvl="1" indent="-342900"/>
            <a:r>
              <a:rPr lang="en-US" dirty="0">
                <a:solidFill>
                  <a:schemeClr val="tx1">
                    <a:lumMod val="50000"/>
                    <a:lumOff val="50000"/>
                  </a:schemeClr>
                </a:solidFill>
              </a:rPr>
              <a:t>Use correlation or regression of anomalies over time.</a:t>
            </a:r>
          </a:p>
          <a:p>
            <a:pPr marL="1257300" lvl="2" indent="-342900"/>
            <a:r>
              <a:rPr lang="en-US" dirty="0" err="1">
                <a:solidFill>
                  <a:schemeClr val="tx1">
                    <a:lumMod val="50000"/>
                    <a:lumOff val="50000"/>
                  </a:schemeClr>
                </a:solidFill>
              </a:rPr>
              <a:t>OutageAnomaly</a:t>
            </a:r>
            <a:r>
              <a:rPr lang="en-US" dirty="0">
                <a:solidFill>
                  <a:schemeClr val="tx1">
                    <a:lumMod val="50000"/>
                    <a:lumOff val="50000"/>
                  </a:schemeClr>
                </a:solidFill>
              </a:rPr>
              <a:t> ~ town + SpeciesAnomaly_1 ... + </a:t>
            </a:r>
            <a:r>
              <a:rPr lang="en-US" dirty="0" err="1">
                <a:solidFill>
                  <a:schemeClr val="tx1">
                    <a:lumMod val="50000"/>
                    <a:lumOff val="50000"/>
                  </a:schemeClr>
                </a:solidFill>
              </a:rPr>
              <a:t>SpeciesAnomaly_n</a:t>
            </a:r>
            <a:r>
              <a:rPr lang="en-US" dirty="0">
                <a:solidFill>
                  <a:schemeClr val="tx1">
                    <a:lumMod val="50000"/>
                    <a:lumOff val="50000"/>
                  </a:schemeClr>
                </a:solidFill>
              </a:rPr>
              <a:t> + </a:t>
            </a:r>
            <a:r>
              <a:rPr lang="en-US" dirty="0" err="1">
                <a:solidFill>
                  <a:schemeClr val="tx1">
                    <a:lumMod val="50000"/>
                    <a:lumOff val="50000"/>
                  </a:schemeClr>
                </a:solidFill>
              </a:rPr>
              <a:t>LandcoverType</a:t>
            </a:r>
            <a:r>
              <a:rPr lang="en-US" dirty="0">
                <a:solidFill>
                  <a:schemeClr val="tx1">
                    <a:lumMod val="50000"/>
                    <a:lumOff val="50000"/>
                  </a:schemeClr>
                </a:solidFill>
              </a:rPr>
              <a:t> + </a:t>
            </a:r>
            <a:r>
              <a:rPr lang="en-US" dirty="0" err="1">
                <a:solidFill>
                  <a:schemeClr val="tx1">
                    <a:lumMod val="50000"/>
                    <a:lumOff val="50000"/>
                  </a:schemeClr>
                </a:solidFill>
              </a:rPr>
              <a:t>HumanDensity+MinimumTemp</a:t>
            </a:r>
            <a:endParaRPr lang="en-US" dirty="0">
              <a:solidFill>
                <a:schemeClr val="tx1">
                  <a:lumMod val="50000"/>
                  <a:lumOff val="50000"/>
                </a:schemeClr>
              </a:solidFill>
            </a:endParaRPr>
          </a:p>
          <a:p>
            <a:pPr marL="1257300" lvl="2" indent="-342900"/>
            <a:endParaRPr lang="en-US" dirty="0"/>
          </a:p>
          <a:p>
            <a:endParaRPr lang="en-US" dirty="0"/>
          </a:p>
          <a:p>
            <a:endParaRPr lang="en-US" dirty="0"/>
          </a:p>
        </p:txBody>
      </p:sp>
    </p:spTree>
    <p:extLst>
      <p:ext uri="{BB962C8B-B14F-4D97-AF65-F5344CB8AC3E}">
        <p14:creationId xmlns:p14="http://schemas.microsoft.com/office/powerpoint/2010/main" val="777322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6A81B-7537-48E4-8B0E-954D31483118}"/>
              </a:ext>
            </a:extLst>
          </p:cNvPr>
          <p:cNvSpPr>
            <a:spLocks noGrp="1"/>
          </p:cNvSpPr>
          <p:nvPr>
            <p:ph type="title"/>
          </p:nvPr>
        </p:nvSpPr>
        <p:spPr/>
        <p:txBody>
          <a:bodyPr/>
          <a:lstStyle/>
          <a:p>
            <a:r>
              <a:rPr lang="en-US" dirty="0"/>
              <a:t>Temporal Anomalies</a:t>
            </a:r>
          </a:p>
        </p:txBody>
      </p:sp>
      <p:sp>
        <p:nvSpPr>
          <p:cNvPr id="3" name="Content Placeholder 2">
            <a:extLst>
              <a:ext uri="{FF2B5EF4-FFF2-40B4-BE49-F238E27FC236}">
                <a16:creationId xmlns:a16="http://schemas.microsoft.com/office/drawing/2014/main" id="{DC19B8EF-FC16-49EF-9850-B2249BEFEFA9}"/>
              </a:ext>
            </a:extLst>
          </p:cNvPr>
          <p:cNvSpPr>
            <a:spLocks noGrp="1"/>
          </p:cNvSpPr>
          <p:nvPr>
            <p:ph idx="1"/>
          </p:nvPr>
        </p:nvSpPr>
        <p:spPr/>
        <p:txBody>
          <a:bodyPr/>
          <a:lstStyle/>
          <a:p>
            <a:r>
              <a:rPr lang="en-US" dirty="0"/>
              <a:t>Rescaled/standardized all data</a:t>
            </a:r>
          </a:p>
          <a:p>
            <a:r>
              <a:rPr lang="en-US" dirty="0"/>
              <a:t>Normalized the data distributions</a:t>
            </a:r>
          </a:p>
        </p:txBody>
      </p:sp>
      <p:pic>
        <p:nvPicPr>
          <p:cNvPr id="1026" name="Picture 2" descr="https://lh5.googleusercontent.com/dJo6efTYDcd2w0-I4Kw-AGDTzWSacXzzGyu8YrkR8LJwt_3qTQNQJ_88yoUGnvztyZnU_yy5azzaQ4jzZ6XfPgzQdWKwBms_HI9mXNEzLPoj-r9DCneqO6phIGAX9e4XzBhqkVSt">
            <a:extLst>
              <a:ext uri="{FF2B5EF4-FFF2-40B4-BE49-F238E27FC236}">
                <a16:creationId xmlns:a16="http://schemas.microsoft.com/office/drawing/2014/main" id="{B8B9B951-DE8B-4BD8-9ED5-1714D2C8FA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65228" y="36582"/>
            <a:ext cx="5605670" cy="355320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lh3.googleusercontent.com/r-PZ2WfyCtMeYnDc69PExBcDSVfzrIKjQ55WchCxJshEppS7XIxnLwZBvWy-h7YMnbexnNQkTH5lJ2Rn2opfZ1vAhANClplBLGcuxVGyccPgiAZNF_krp4qi53XUzxvIcViwgaiE">
            <a:extLst>
              <a:ext uri="{FF2B5EF4-FFF2-40B4-BE49-F238E27FC236}">
                <a16:creationId xmlns:a16="http://schemas.microsoft.com/office/drawing/2014/main" id="{BF0FEB6E-19D4-4B4E-8392-7CB89C86570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465228" y="3304800"/>
            <a:ext cx="5605670" cy="35532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lh6.googleusercontent.com/9KzuvN7qir8R6mEk1HGNw-XBnBteYT-gi8xhZJbHjVyuWFIOvD8vVOluFtkDEdPcEnDToE1hDrhVpW1fsYxOf-hUE9TxaSDd5EZOjINqJDS-RnNbU4MTIPbxxUbmf4DK5yTm-kCh">
            <a:extLst>
              <a:ext uri="{FF2B5EF4-FFF2-40B4-BE49-F238E27FC236}">
                <a16:creationId xmlns:a16="http://schemas.microsoft.com/office/drawing/2014/main" id="{A6DDAF2E-691E-4B22-86B0-7D42F01C661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99" y="2875723"/>
            <a:ext cx="6275105" cy="39822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6569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1F706-4F25-4D3D-ABF8-E91DFA5528A9}"/>
              </a:ext>
            </a:extLst>
          </p:cNvPr>
          <p:cNvSpPr>
            <a:spLocks noGrp="1"/>
          </p:cNvSpPr>
          <p:nvPr>
            <p:ph type="title"/>
          </p:nvPr>
        </p:nvSpPr>
        <p:spPr/>
        <p:txBody>
          <a:bodyPr/>
          <a:lstStyle/>
          <a:p>
            <a:r>
              <a:rPr lang="en-US" dirty="0"/>
              <a:t>Spatial Patterns</a:t>
            </a:r>
          </a:p>
        </p:txBody>
      </p:sp>
      <p:sp>
        <p:nvSpPr>
          <p:cNvPr id="3" name="Content Placeholder 2">
            <a:extLst>
              <a:ext uri="{FF2B5EF4-FFF2-40B4-BE49-F238E27FC236}">
                <a16:creationId xmlns:a16="http://schemas.microsoft.com/office/drawing/2014/main" id="{70F2B1A5-9CDC-4E11-94CD-2B086F4C3B28}"/>
              </a:ext>
            </a:extLst>
          </p:cNvPr>
          <p:cNvSpPr>
            <a:spLocks noGrp="1"/>
          </p:cNvSpPr>
          <p:nvPr>
            <p:ph idx="1"/>
          </p:nvPr>
        </p:nvSpPr>
        <p:spPr/>
        <p:txBody>
          <a:bodyPr/>
          <a:lstStyle/>
          <a:p>
            <a:r>
              <a:rPr lang="en-US" dirty="0"/>
              <a:t>Do towns with higher bird abundance have more animal outages?</a:t>
            </a:r>
          </a:p>
          <a:p>
            <a:pPr lvl="1"/>
            <a:r>
              <a:rPr lang="en-US" dirty="0"/>
              <a:t>Spatial anomalies- ((town - state average)/state </a:t>
            </a:r>
            <a:r>
              <a:rPr lang="en-US" dirty="0" err="1"/>
              <a:t>stdev</a:t>
            </a:r>
            <a:r>
              <a:rPr lang="en-US" dirty="0"/>
              <a:t>) deviation relative to other towns in the same weekly time step. </a:t>
            </a:r>
          </a:p>
          <a:p>
            <a:pPr lvl="1"/>
            <a:r>
              <a:rPr lang="en-US" dirty="0"/>
              <a:t>Calculate moving window of correlations between outages and abundance across towns at each weekly time step. Plot correlations over time. Are there specific events in time where birds explain outages more than others?</a:t>
            </a:r>
          </a:p>
          <a:p>
            <a:pPr lvl="1"/>
            <a:r>
              <a:rPr lang="en-US" dirty="0"/>
              <a:t>Regression: towns as subjects, weeks as replicates</a:t>
            </a:r>
          </a:p>
          <a:p>
            <a:pPr lvl="2"/>
            <a:r>
              <a:rPr lang="en-US" dirty="0" err="1"/>
              <a:t>OutageAnomaly</a:t>
            </a:r>
            <a:r>
              <a:rPr lang="en-US" dirty="0"/>
              <a:t> ~ season + year + speciesAnomaly_1 … + </a:t>
            </a:r>
            <a:r>
              <a:rPr lang="en-US" dirty="0" err="1"/>
              <a:t>speciesAnomaly_n</a:t>
            </a:r>
            <a:r>
              <a:rPr lang="en-US" dirty="0"/>
              <a:t> + </a:t>
            </a:r>
            <a:r>
              <a:rPr lang="en-US" dirty="0" err="1"/>
              <a:t>landcoverType</a:t>
            </a:r>
            <a:r>
              <a:rPr lang="en-US" dirty="0"/>
              <a:t> + Human Density + </a:t>
            </a:r>
            <a:r>
              <a:rPr lang="en-US" dirty="0" err="1"/>
              <a:t>MinimumTemp</a:t>
            </a:r>
            <a:endParaRPr lang="en-US" dirty="0"/>
          </a:p>
          <a:p>
            <a:pPr lvl="1"/>
            <a:endParaRPr lang="en-US" dirty="0"/>
          </a:p>
          <a:p>
            <a:pPr lvl="1"/>
            <a:endParaRPr lang="en-US" dirty="0"/>
          </a:p>
        </p:txBody>
      </p:sp>
    </p:spTree>
    <p:extLst>
      <p:ext uri="{BB962C8B-B14F-4D97-AF65-F5344CB8AC3E}">
        <p14:creationId xmlns:p14="http://schemas.microsoft.com/office/powerpoint/2010/main" val="10541878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F1F706-4F25-4D3D-ABF8-E91DFA5528A9}"/>
              </a:ext>
            </a:extLst>
          </p:cNvPr>
          <p:cNvSpPr>
            <a:spLocks noGrp="1"/>
          </p:cNvSpPr>
          <p:nvPr>
            <p:ph type="title"/>
          </p:nvPr>
        </p:nvSpPr>
        <p:spPr/>
        <p:txBody>
          <a:bodyPr/>
          <a:lstStyle/>
          <a:p>
            <a:r>
              <a:rPr lang="en-US" dirty="0"/>
              <a:t>Spatial Patterns</a:t>
            </a:r>
          </a:p>
        </p:txBody>
      </p:sp>
      <p:sp>
        <p:nvSpPr>
          <p:cNvPr id="3" name="Content Placeholder 2">
            <a:extLst>
              <a:ext uri="{FF2B5EF4-FFF2-40B4-BE49-F238E27FC236}">
                <a16:creationId xmlns:a16="http://schemas.microsoft.com/office/drawing/2014/main" id="{70F2B1A5-9CDC-4E11-94CD-2B086F4C3B28}"/>
              </a:ext>
            </a:extLst>
          </p:cNvPr>
          <p:cNvSpPr>
            <a:spLocks noGrp="1"/>
          </p:cNvSpPr>
          <p:nvPr>
            <p:ph idx="1"/>
          </p:nvPr>
        </p:nvSpPr>
        <p:spPr/>
        <p:txBody>
          <a:bodyPr/>
          <a:lstStyle/>
          <a:p>
            <a:r>
              <a:rPr lang="en-US" dirty="0"/>
              <a:t>Do towns with higher bird abundance have more animal outages?</a:t>
            </a:r>
          </a:p>
          <a:p>
            <a:pPr lvl="1"/>
            <a:r>
              <a:rPr lang="en-US" dirty="0"/>
              <a:t>Spatial anomalies- ((town - state average)/state </a:t>
            </a:r>
            <a:r>
              <a:rPr lang="en-US" dirty="0" err="1"/>
              <a:t>stdev</a:t>
            </a:r>
            <a:r>
              <a:rPr lang="en-US" dirty="0"/>
              <a:t>) deviation relative to other towns in the same weekly time step. </a:t>
            </a:r>
          </a:p>
          <a:p>
            <a:pPr lvl="1"/>
            <a:r>
              <a:rPr lang="en-US" dirty="0"/>
              <a:t>Calculate moving window of correlations between outages and abundance across towns at each weekly time step. Plot correlations over time. Are there specific events in time where birds explain outages more than others?</a:t>
            </a:r>
          </a:p>
          <a:p>
            <a:pPr lvl="1"/>
            <a:r>
              <a:rPr lang="en-US" dirty="0">
                <a:solidFill>
                  <a:schemeClr val="tx1">
                    <a:lumMod val="50000"/>
                    <a:lumOff val="50000"/>
                  </a:schemeClr>
                </a:solidFill>
              </a:rPr>
              <a:t>Regression: towns as subjects, weeks as replicates</a:t>
            </a:r>
          </a:p>
          <a:p>
            <a:pPr lvl="2"/>
            <a:r>
              <a:rPr lang="en-US" dirty="0" err="1">
                <a:solidFill>
                  <a:schemeClr val="tx1">
                    <a:lumMod val="50000"/>
                    <a:lumOff val="50000"/>
                  </a:schemeClr>
                </a:solidFill>
              </a:rPr>
              <a:t>OutageAnomaly</a:t>
            </a:r>
            <a:r>
              <a:rPr lang="en-US" dirty="0">
                <a:solidFill>
                  <a:schemeClr val="tx1">
                    <a:lumMod val="50000"/>
                    <a:lumOff val="50000"/>
                  </a:schemeClr>
                </a:solidFill>
              </a:rPr>
              <a:t> ~ season + year + speciesAnomaly_1 … + </a:t>
            </a:r>
            <a:r>
              <a:rPr lang="en-US" dirty="0" err="1">
                <a:solidFill>
                  <a:schemeClr val="tx1">
                    <a:lumMod val="50000"/>
                    <a:lumOff val="50000"/>
                  </a:schemeClr>
                </a:solidFill>
              </a:rPr>
              <a:t>speciesAnomaly_n</a:t>
            </a:r>
            <a:r>
              <a:rPr lang="en-US" dirty="0">
                <a:solidFill>
                  <a:schemeClr val="tx1">
                    <a:lumMod val="50000"/>
                    <a:lumOff val="50000"/>
                  </a:schemeClr>
                </a:solidFill>
              </a:rPr>
              <a:t> + </a:t>
            </a:r>
            <a:r>
              <a:rPr lang="en-US" dirty="0" err="1">
                <a:solidFill>
                  <a:schemeClr val="tx1">
                    <a:lumMod val="50000"/>
                    <a:lumOff val="50000"/>
                  </a:schemeClr>
                </a:solidFill>
              </a:rPr>
              <a:t>landcoverType</a:t>
            </a:r>
            <a:r>
              <a:rPr lang="en-US" dirty="0">
                <a:solidFill>
                  <a:schemeClr val="tx1">
                    <a:lumMod val="50000"/>
                    <a:lumOff val="50000"/>
                  </a:schemeClr>
                </a:solidFill>
              </a:rPr>
              <a:t> + Human Density + </a:t>
            </a:r>
            <a:r>
              <a:rPr lang="en-US" dirty="0" err="1">
                <a:solidFill>
                  <a:schemeClr val="tx1">
                    <a:lumMod val="50000"/>
                    <a:lumOff val="50000"/>
                  </a:schemeClr>
                </a:solidFill>
              </a:rPr>
              <a:t>MinimumTemp</a:t>
            </a:r>
            <a:endParaRPr lang="en-US" dirty="0">
              <a:solidFill>
                <a:schemeClr val="tx1">
                  <a:lumMod val="50000"/>
                  <a:lumOff val="50000"/>
                </a:schemeClr>
              </a:solidFill>
            </a:endParaRPr>
          </a:p>
          <a:p>
            <a:pPr lvl="1"/>
            <a:endParaRPr lang="en-US" dirty="0"/>
          </a:p>
          <a:p>
            <a:pPr lvl="1"/>
            <a:endParaRPr lang="en-US" dirty="0"/>
          </a:p>
        </p:txBody>
      </p:sp>
    </p:spTree>
    <p:extLst>
      <p:ext uri="{BB962C8B-B14F-4D97-AF65-F5344CB8AC3E}">
        <p14:creationId xmlns:p14="http://schemas.microsoft.com/office/powerpoint/2010/main" val="24896722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1E8E6-A6A3-47F4-805F-EE15E2A84101}"/>
              </a:ext>
            </a:extLst>
          </p:cNvPr>
          <p:cNvSpPr>
            <a:spLocks noGrp="1"/>
          </p:cNvSpPr>
          <p:nvPr>
            <p:ph type="title"/>
          </p:nvPr>
        </p:nvSpPr>
        <p:spPr>
          <a:xfrm>
            <a:off x="838200" y="365125"/>
            <a:ext cx="10515600" cy="1325563"/>
          </a:xfrm>
        </p:spPr>
        <p:txBody>
          <a:bodyPr/>
          <a:lstStyle/>
          <a:p>
            <a:r>
              <a:rPr lang="en-US" dirty="0"/>
              <a:t>Spatial Patterns</a:t>
            </a:r>
          </a:p>
        </p:txBody>
      </p:sp>
      <p:sp>
        <p:nvSpPr>
          <p:cNvPr id="3" name="Content Placeholder 2">
            <a:extLst>
              <a:ext uri="{FF2B5EF4-FFF2-40B4-BE49-F238E27FC236}">
                <a16:creationId xmlns:a16="http://schemas.microsoft.com/office/drawing/2014/main" id="{FEFFBF98-C4F9-475C-9F21-B85FA0A2D43F}"/>
              </a:ext>
            </a:extLst>
          </p:cNvPr>
          <p:cNvSpPr>
            <a:spLocks noGrp="1"/>
          </p:cNvSpPr>
          <p:nvPr>
            <p:ph idx="1"/>
          </p:nvPr>
        </p:nvSpPr>
        <p:spPr>
          <a:xfrm>
            <a:off x="838200" y="1381835"/>
            <a:ext cx="9979855" cy="5332901"/>
          </a:xfrm>
        </p:spPr>
        <p:txBody>
          <a:bodyPr/>
          <a:lstStyle/>
          <a:p>
            <a:r>
              <a:rPr lang="en-US" dirty="0"/>
              <a:t>Distribution of high bird abundance corresponds to distribution of high outage events. This relationship fluctuates through time. </a:t>
            </a:r>
          </a:p>
        </p:txBody>
      </p:sp>
      <p:pic>
        <p:nvPicPr>
          <p:cNvPr id="5122" name="Picture 2" descr="https://lh3.googleusercontent.com/YvyTwHLCqDtNTLxOf3xULwxkvKXYxDGogShZoRgu8cuAxhvXMKZhg6J9sJgk1fcRUzLx3iVOo4-WffuMuhEomL60FfRUoirUMkfcbVibaoccA2PRU61TOmhw6NSic3P_qpEYVjeX">
            <a:extLst>
              <a:ext uri="{FF2B5EF4-FFF2-40B4-BE49-F238E27FC236}">
                <a16:creationId xmlns:a16="http://schemas.microsoft.com/office/drawing/2014/main" id="{3E1AFBE8-4672-4CA2-8623-5CEECF44CC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6979" y="2256618"/>
            <a:ext cx="9181076" cy="44581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84903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CFA32-70AC-43D4-BF8C-1DCC1F470CF4}"/>
              </a:ext>
            </a:extLst>
          </p:cNvPr>
          <p:cNvSpPr>
            <a:spLocks noGrp="1"/>
          </p:cNvSpPr>
          <p:nvPr>
            <p:ph type="title"/>
          </p:nvPr>
        </p:nvSpPr>
        <p:spPr/>
        <p:txBody>
          <a:bodyPr/>
          <a:lstStyle/>
          <a:p>
            <a:r>
              <a:rPr lang="en-US" dirty="0"/>
              <a:t>Species specific effects</a:t>
            </a:r>
          </a:p>
        </p:txBody>
      </p:sp>
      <p:sp>
        <p:nvSpPr>
          <p:cNvPr id="3" name="Content Placeholder 2">
            <a:extLst>
              <a:ext uri="{FF2B5EF4-FFF2-40B4-BE49-F238E27FC236}">
                <a16:creationId xmlns:a16="http://schemas.microsoft.com/office/drawing/2014/main" id="{228A889F-4E53-4B35-8B93-3602BE4BC1D2}"/>
              </a:ext>
            </a:extLst>
          </p:cNvPr>
          <p:cNvSpPr>
            <a:spLocks noGrp="1"/>
          </p:cNvSpPr>
          <p:nvPr>
            <p:ph idx="1"/>
          </p:nvPr>
        </p:nvSpPr>
        <p:spPr/>
        <p:txBody>
          <a:bodyPr/>
          <a:lstStyle/>
          <a:p>
            <a:r>
              <a:rPr lang="en-US" dirty="0"/>
              <a:t>Do specific species have different relationships with outages?</a:t>
            </a:r>
          </a:p>
          <a:p>
            <a:pPr lvl="1"/>
            <a:r>
              <a:rPr lang="en-US" dirty="0"/>
              <a:t>PCA or factor analysis</a:t>
            </a:r>
          </a:p>
          <a:p>
            <a:pPr lvl="2"/>
            <a:r>
              <a:rPr lang="en-US" dirty="0"/>
              <a:t>Identify groups of towns/weeks with distinct species compositions. Create biplots of these weekly/town events and see where extreme outage events fall within these species compositions.</a:t>
            </a:r>
          </a:p>
          <a:p>
            <a:pPr lvl="1"/>
            <a:r>
              <a:rPr lang="en-US" dirty="0"/>
              <a:t>Multiple Quantile Regression:</a:t>
            </a:r>
          </a:p>
          <a:p>
            <a:pPr lvl="2"/>
            <a:r>
              <a:rPr lang="en-US" dirty="0"/>
              <a:t>Does bird abundance explain outages at certain levels of severity? Are certain species more associated with extreme outage events? Less extreme?</a:t>
            </a:r>
          </a:p>
          <a:p>
            <a:pPr lvl="2"/>
            <a:r>
              <a:rPr lang="en-US" dirty="0"/>
              <a:t>Account for factors of human population density, land cover types, minimum temperature and season</a:t>
            </a:r>
          </a:p>
        </p:txBody>
      </p:sp>
    </p:spTree>
    <p:extLst>
      <p:ext uri="{BB962C8B-B14F-4D97-AF65-F5344CB8AC3E}">
        <p14:creationId xmlns:p14="http://schemas.microsoft.com/office/powerpoint/2010/main" val="32820057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CFA32-70AC-43D4-BF8C-1DCC1F470CF4}"/>
              </a:ext>
            </a:extLst>
          </p:cNvPr>
          <p:cNvSpPr>
            <a:spLocks noGrp="1"/>
          </p:cNvSpPr>
          <p:nvPr>
            <p:ph type="title"/>
          </p:nvPr>
        </p:nvSpPr>
        <p:spPr/>
        <p:txBody>
          <a:bodyPr/>
          <a:lstStyle/>
          <a:p>
            <a:r>
              <a:rPr lang="en-US" dirty="0"/>
              <a:t>Species specific effects</a:t>
            </a:r>
          </a:p>
        </p:txBody>
      </p:sp>
      <p:sp>
        <p:nvSpPr>
          <p:cNvPr id="3" name="Content Placeholder 2">
            <a:extLst>
              <a:ext uri="{FF2B5EF4-FFF2-40B4-BE49-F238E27FC236}">
                <a16:creationId xmlns:a16="http://schemas.microsoft.com/office/drawing/2014/main" id="{228A889F-4E53-4B35-8B93-3602BE4BC1D2}"/>
              </a:ext>
            </a:extLst>
          </p:cNvPr>
          <p:cNvSpPr>
            <a:spLocks noGrp="1"/>
          </p:cNvSpPr>
          <p:nvPr>
            <p:ph idx="1"/>
          </p:nvPr>
        </p:nvSpPr>
        <p:spPr/>
        <p:txBody>
          <a:bodyPr/>
          <a:lstStyle/>
          <a:p>
            <a:r>
              <a:rPr lang="en-US" dirty="0"/>
              <a:t>Do specific species have different relationships with outages?</a:t>
            </a:r>
          </a:p>
          <a:p>
            <a:pPr lvl="1"/>
            <a:r>
              <a:rPr lang="en-US" dirty="0"/>
              <a:t>PCA or factor analysis</a:t>
            </a:r>
          </a:p>
          <a:p>
            <a:pPr lvl="2"/>
            <a:r>
              <a:rPr lang="en-US" dirty="0"/>
              <a:t>Identify groups of towns/weeks with distinct species compositions. Create biplots of these weekly/town events and see where extreme outage events fall within these species compositions.</a:t>
            </a:r>
          </a:p>
          <a:p>
            <a:pPr lvl="1"/>
            <a:r>
              <a:rPr lang="en-US" dirty="0">
                <a:solidFill>
                  <a:schemeClr val="tx1">
                    <a:lumMod val="50000"/>
                    <a:lumOff val="50000"/>
                  </a:schemeClr>
                </a:solidFill>
              </a:rPr>
              <a:t>Multiple Quantile Regression:</a:t>
            </a:r>
          </a:p>
          <a:p>
            <a:pPr lvl="2"/>
            <a:r>
              <a:rPr lang="en-US" dirty="0">
                <a:solidFill>
                  <a:schemeClr val="tx1">
                    <a:lumMod val="50000"/>
                    <a:lumOff val="50000"/>
                  </a:schemeClr>
                </a:solidFill>
              </a:rPr>
              <a:t>Does bird abundance explain outages at certain levels of severity? Are certain species more associated with extreme outage events? Less extreme?</a:t>
            </a:r>
          </a:p>
          <a:p>
            <a:pPr lvl="2"/>
            <a:r>
              <a:rPr lang="en-US" dirty="0">
                <a:solidFill>
                  <a:schemeClr val="tx1">
                    <a:lumMod val="50000"/>
                    <a:lumOff val="50000"/>
                  </a:schemeClr>
                </a:solidFill>
              </a:rPr>
              <a:t>Account for factors of human population density, land cover types, minimum temperature and season</a:t>
            </a:r>
          </a:p>
        </p:txBody>
      </p:sp>
    </p:spTree>
    <p:extLst>
      <p:ext uri="{BB962C8B-B14F-4D97-AF65-F5344CB8AC3E}">
        <p14:creationId xmlns:p14="http://schemas.microsoft.com/office/powerpoint/2010/main" val="53247459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87AC38-A5E2-4E46-B10A-B5AFA3BC92F7}"/>
              </a:ext>
            </a:extLst>
          </p:cNvPr>
          <p:cNvSpPr>
            <a:spLocks noGrp="1"/>
          </p:cNvSpPr>
          <p:nvPr>
            <p:ph type="title"/>
          </p:nvPr>
        </p:nvSpPr>
        <p:spPr>
          <a:xfrm>
            <a:off x="129443" y="64534"/>
            <a:ext cx="10515600" cy="1325563"/>
          </a:xfrm>
        </p:spPr>
        <p:txBody>
          <a:bodyPr/>
          <a:lstStyle/>
          <a:p>
            <a:r>
              <a:rPr lang="en-US" dirty="0"/>
              <a:t>PCA-Temporal Anomalies</a:t>
            </a:r>
          </a:p>
        </p:txBody>
      </p:sp>
      <p:sp>
        <p:nvSpPr>
          <p:cNvPr id="3" name="Content Placeholder 2">
            <a:extLst>
              <a:ext uri="{FF2B5EF4-FFF2-40B4-BE49-F238E27FC236}">
                <a16:creationId xmlns:a16="http://schemas.microsoft.com/office/drawing/2014/main" id="{A175CC4B-F65F-4FD5-81CC-8F2E418B308A}"/>
              </a:ext>
            </a:extLst>
          </p:cNvPr>
          <p:cNvSpPr>
            <a:spLocks noGrp="1"/>
          </p:cNvSpPr>
          <p:nvPr>
            <p:ph idx="1"/>
          </p:nvPr>
        </p:nvSpPr>
        <p:spPr>
          <a:xfrm>
            <a:off x="188844" y="1094340"/>
            <a:ext cx="5668617" cy="4351338"/>
          </a:xfrm>
        </p:spPr>
        <p:txBody>
          <a:bodyPr>
            <a:normAutofit/>
          </a:bodyPr>
          <a:lstStyle/>
          <a:p>
            <a:r>
              <a:rPr lang="en-US" sz="2000" dirty="0"/>
              <a:t>Input variables: Species temporal anomalies.</a:t>
            </a:r>
          </a:p>
          <a:p>
            <a:r>
              <a:rPr lang="en-US" sz="2000" dirty="0"/>
              <a:t>Output biplot coordinates:  events (towns/weeks) clustered by dates with abundance anomalies in similar species</a:t>
            </a:r>
          </a:p>
        </p:txBody>
      </p:sp>
      <p:graphicFrame>
        <p:nvGraphicFramePr>
          <p:cNvPr id="4" name="Table 3">
            <a:extLst>
              <a:ext uri="{FF2B5EF4-FFF2-40B4-BE49-F238E27FC236}">
                <a16:creationId xmlns:a16="http://schemas.microsoft.com/office/drawing/2014/main" id="{31CC4577-A0BC-4166-9E84-A2C0F0640AE5}"/>
              </a:ext>
            </a:extLst>
          </p:cNvPr>
          <p:cNvGraphicFramePr>
            <a:graphicFrameLocks noGrp="1"/>
          </p:cNvGraphicFramePr>
          <p:nvPr>
            <p:extLst>
              <p:ext uri="{D42A27DB-BD31-4B8C-83A1-F6EECF244321}">
                <p14:modId xmlns:p14="http://schemas.microsoft.com/office/powerpoint/2010/main" val="452079852"/>
              </p:ext>
            </p:extLst>
          </p:nvPr>
        </p:nvGraphicFramePr>
        <p:xfrm>
          <a:off x="6096000" y="248752"/>
          <a:ext cx="5372432" cy="2095500"/>
        </p:xfrm>
        <a:graphic>
          <a:graphicData uri="http://schemas.openxmlformats.org/drawingml/2006/table">
            <a:tbl>
              <a:tblPr/>
              <a:tblGrid>
                <a:gridCol w="671554">
                  <a:extLst>
                    <a:ext uri="{9D8B030D-6E8A-4147-A177-3AD203B41FA5}">
                      <a16:colId xmlns:a16="http://schemas.microsoft.com/office/drawing/2014/main" val="3812698577"/>
                    </a:ext>
                  </a:extLst>
                </a:gridCol>
                <a:gridCol w="671554">
                  <a:extLst>
                    <a:ext uri="{9D8B030D-6E8A-4147-A177-3AD203B41FA5}">
                      <a16:colId xmlns:a16="http://schemas.microsoft.com/office/drawing/2014/main" val="1202095565"/>
                    </a:ext>
                  </a:extLst>
                </a:gridCol>
                <a:gridCol w="671554">
                  <a:extLst>
                    <a:ext uri="{9D8B030D-6E8A-4147-A177-3AD203B41FA5}">
                      <a16:colId xmlns:a16="http://schemas.microsoft.com/office/drawing/2014/main" val="2028147986"/>
                    </a:ext>
                  </a:extLst>
                </a:gridCol>
                <a:gridCol w="671554">
                  <a:extLst>
                    <a:ext uri="{9D8B030D-6E8A-4147-A177-3AD203B41FA5}">
                      <a16:colId xmlns:a16="http://schemas.microsoft.com/office/drawing/2014/main" val="1239814761"/>
                    </a:ext>
                  </a:extLst>
                </a:gridCol>
                <a:gridCol w="671554">
                  <a:extLst>
                    <a:ext uri="{9D8B030D-6E8A-4147-A177-3AD203B41FA5}">
                      <a16:colId xmlns:a16="http://schemas.microsoft.com/office/drawing/2014/main" val="2641975041"/>
                    </a:ext>
                  </a:extLst>
                </a:gridCol>
                <a:gridCol w="671554">
                  <a:extLst>
                    <a:ext uri="{9D8B030D-6E8A-4147-A177-3AD203B41FA5}">
                      <a16:colId xmlns:a16="http://schemas.microsoft.com/office/drawing/2014/main" val="3603466068"/>
                    </a:ext>
                  </a:extLst>
                </a:gridCol>
                <a:gridCol w="671554">
                  <a:extLst>
                    <a:ext uri="{9D8B030D-6E8A-4147-A177-3AD203B41FA5}">
                      <a16:colId xmlns:a16="http://schemas.microsoft.com/office/drawing/2014/main" val="568637605"/>
                    </a:ext>
                  </a:extLst>
                </a:gridCol>
                <a:gridCol w="671554">
                  <a:extLst>
                    <a:ext uri="{9D8B030D-6E8A-4147-A177-3AD203B41FA5}">
                      <a16:colId xmlns:a16="http://schemas.microsoft.com/office/drawing/2014/main" val="4088577987"/>
                    </a:ext>
                  </a:extLst>
                </a:gridCol>
              </a:tblGrid>
              <a:tr h="190500">
                <a:tc>
                  <a:txBody>
                    <a:bodyPr/>
                    <a:lstStyle/>
                    <a:p>
                      <a:pPr algn="l" fontAlgn="b"/>
                      <a:r>
                        <a:rPr lang="en-US" sz="1100" b="0" i="0" u="none" strike="noStrike">
                          <a:solidFill>
                            <a:srgbClr val="000000"/>
                          </a:solidFill>
                          <a:effectLst/>
                          <a:latin typeface="Calibri" panose="020F0502020204030204" pitchFamily="34" charset="0"/>
                        </a:rPr>
                        <a:t>city</a:t>
                      </a:r>
                    </a:p>
                  </a:txBody>
                  <a:tcPr marL="9525" marR="9525" marT="9525" marB="0" anchor="b">
                    <a:lnL>
                      <a:noFill/>
                    </a:lnL>
                    <a:lnR>
                      <a:noFill/>
                    </a:lnR>
                    <a:lnT>
                      <a:noFill/>
                    </a:lnT>
                    <a:lnB>
                      <a:noFill/>
                    </a:lnB>
                  </a:tcPr>
                </a:tc>
                <a:tc>
                  <a:txBody>
                    <a:bodyPr/>
                    <a:lstStyle/>
                    <a:p>
                      <a:pPr algn="l" fontAlgn="b"/>
                      <a:r>
                        <a:rPr lang="en-US" sz="1100" b="0" i="0" u="none" strike="noStrike" dirty="0">
                          <a:solidFill>
                            <a:srgbClr val="000000"/>
                          </a:solidFill>
                          <a:effectLst/>
                          <a:latin typeface="Calibri" panose="020F0502020204030204" pitchFamily="34" charset="0"/>
                        </a:rPr>
                        <a:t>year</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week</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rwbl</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cogr</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bhco</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rtha</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ospr</a:t>
                      </a:r>
                    </a:p>
                  </a:txBody>
                  <a:tcPr marL="9525" marR="9525" marT="9525" marB="0" anchor="b">
                    <a:lnL>
                      <a:noFill/>
                    </a:lnL>
                    <a:lnR>
                      <a:noFill/>
                    </a:lnR>
                    <a:lnT>
                      <a:noFill/>
                    </a:lnT>
                    <a:lnB>
                      <a:noFill/>
                    </a:lnB>
                  </a:tcPr>
                </a:tc>
                <a:extLst>
                  <a:ext uri="{0D108BD9-81ED-4DB2-BD59-A6C34878D82A}">
                    <a16:rowId xmlns:a16="http://schemas.microsoft.com/office/drawing/2014/main" val="2304290212"/>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-0.8905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-1.1656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-1.11197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-0.21416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-0.66943</a:t>
                      </a:r>
                    </a:p>
                  </a:txBody>
                  <a:tcPr marL="9525" marR="9525" marT="9525" marB="0" anchor="b">
                    <a:lnL>
                      <a:noFill/>
                    </a:lnL>
                    <a:lnR>
                      <a:noFill/>
                    </a:lnR>
                    <a:lnT>
                      <a:noFill/>
                    </a:lnT>
                    <a:lnB>
                      <a:noFill/>
                    </a:lnB>
                  </a:tcPr>
                </a:tc>
                <a:extLst>
                  <a:ext uri="{0D108BD9-81ED-4DB2-BD59-A6C34878D82A}">
                    <a16:rowId xmlns:a16="http://schemas.microsoft.com/office/drawing/2014/main" val="2848765416"/>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-0.8905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-1.1656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-1.11197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-0.21416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-0.66943</a:t>
                      </a:r>
                    </a:p>
                  </a:txBody>
                  <a:tcPr marL="9525" marR="9525" marT="9525" marB="0" anchor="b">
                    <a:lnL>
                      <a:noFill/>
                    </a:lnL>
                    <a:lnR>
                      <a:noFill/>
                    </a:lnR>
                    <a:lnT>
                      <a:noFill/>
                    </a:lnT>
                    <a:lnB>
                      <a:noFill/>
                    </a:lnB>
                  </a:tcPr>
                </a:tc>
                <a:extLst>
                  <a:ext uri="{0D108BD9-81ED-4DB2-BD59-A6C34878D82A}">
                    <a16:rowId xmlns:a16="http://schemas.microsoft.com/office/drawing/2014/main" val="3283386684"/>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-0.8905</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-1.1656</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-1.11197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-0.21416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-0.66943</a:t>
                      </a:r>
                    </a:p>
                  </a:txBody>
                  <a:tcPr marL="9525" marR="9525" marT="9525" marB="0" anchor="b">
                    <a:lnL>
                      <a:noFill/>
                    </a:lnL>
                    <a:lnR>
                      <a:noFill/>
                    </a:lnR>
                    <a:lnT>
                      <a:noFill/>
                    </a:lnT>
                    <a:lnB>
                      <a:noFill/>
                    </a:lnB>
                  </a:tcPr>
                </a:tc>
                <a:extLst>
                  <a:ext uri="{0D108BD9-81ED-4DB2-BD59-A6C34878D82A}">
                    <a16:rowId xmlns:a16="http://schemas.microsoft.com/office/drawing/2014/main" val="400471695"/>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4</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-0.8905</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-1.1656</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-1.11197</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-0.21416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-0.66943</a:t>
                      </a:r>
                    </a:p>
                  </a:txBody>
                  <a:tcPr marL="9525" marR="9525" marT="9525" marB="0" anchor="b">
                    <a:lnL>
                      <a:noFill/>
                    </a:lnL>
                    <a:lnR>
                      <a:noFill/>
                    </a:lnR>
                    <a:lnT>
                      <a:noFill/>
                    </a:lnT>
                    <a:lnB>
                      <a:noFill/>
                    </a:lnB>
                  </a:tcPr>
                </a:tc>
                <a:extLst>
                  <a:ext uri="{0D108BD9-81ED-4DB2-BD59-A6C34878D82A}">
                    <a16:rowId xmlns:a16="http://schemas.microsoft.com/office/drawing/2014/main" val="3810966344"/>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-0.4277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-0.43624</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-0.89912</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-0.24122</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-0.6649</a:t>
                      </a:r>
                    </a:p>
                  </a:txBody>
                  <a:tcPr marL="9525" marR="9525" marT="9525" marB="0" anchor="b">
                    <a:lnL>
                      <a:noFill/>
                    </a:lnL>
                    <a:lnR>
                      <a:noFill/>
                    </a:lnR>
                    <a:lnT>
                      <a:noFill/>
                    </a:lnT>
                    <a:lnB>
                      <a:noFill/>
                    </a:lnB>
                  </a:tcPr>
                </a:tc>
                <a:extLst>
                  <a:ext uri="{0D108BD9-81ED-4DB2-BD59-A6C34878D82A}">
                    <a16:rowId xmlns:a16="http://schemas.microsoft.com/office/drawing/2014/main" val="2031890980"/>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-0.0806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0.110779</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-0.73947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-0.2615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-0.6615</a:t>
                      </a:r>
                    </a:p>
                  </a:txBody>
                  <a:tcPr marL="9525" marR="9525" marT="9525" marB="0" anchor="b">
                    <a:lnL>
                      <a:noFill/>
                    </a:lnL>
                    <a:lnR>
                      <a:noFill/>
                    </a:lnR>
                    <a:lnT>
                      <a:noFill/>
                    </a:lnT>
                    <a:lnB>
                      <a:noFill/>
                    </a:lnB>
                  </a:tcPr>
                </a:tc>
                <a:extLst>
                  <a:ext uri="{0D108BD9-81ED-4DB2-BD59-A6C34878D82A}">
                    <a16:rowId xmlns:a16="http://schemas.microsoft.com/office/drawing/2014/main" val="2492960448"/>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-0.0806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0.110779</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-0.73947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-0.2615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-0.6615</a:t>
                      </a:r>
                    </a:p>
                  </a:txBody>
                  <a:tcPr marL="9525" marR="9525" marT="9525" marB="0" anchor="b">
                    <a:lnL>
                      <a:noFill/>
                    </a:lnL>
                    <a:lnR>
                      <a:noFill/>
                    </a:lnR>
                    <a:lnT>
                      <a:noFill/>
                    </a:lnT>
                    <a:lnB>
                      <a:noFill/>
                    </a:lnB>
                  </a:tcPr>
                </a:tc>
                <a:extLst>
                  <a:ext uri="{0D108BD9-81ED-4DB2-BD59-A6C34878D82A}">
                    <a16:rowId xmlns:a16="http://schemas.microsoft.com/office/drawing/2014/main" val="3420272958"/>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8</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-0.0806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0.110779</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-0.73947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-0.2615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-0.6615</a:t>
                      </a:r>
                    </a:p>
                  </a:txBody>
                  <a:tcPr marL="9525" marR="9525" marT="9525" marB="0" anchor="b">
                    <a:lnL>
                      <a:noFill/>
                    </a:lnL>
                    <a:lnR>
                      <a:noFill/>
                    </a:lnR>
                    <a:lnT>
                      <a:noFill/>
                    </a:lnT>
                    <a:lnB>
                      <a:noFill/>
                    </a:lnB>
                  </a:tcPr>
                </a:tc>
                <a:extLst>
                  <a:ext uri="{0D108BD9-81ED-4DB2-BD59-A6C34878D82A}">
                    <a16:rowId xmlns:a16="http://schemas.microsoft.com/office/drawing/2014/main" val="11417854"/>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0.497049</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0.768343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0.203437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-0.32614</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-0.65301</a:t>
                      </a:r>
                    </a:p>
                  </a:txBody>
                  <a:tcPr marL="9525" marR="9525" marT="9525" marB="0" anchor="b">
                    <a:lnL>
                      <a:noFill/>
                    </a:lnL>
                    <a:lnR>
                      <a:noFill/>
                    </a:lnR>
                    <a:lnT>
                      <a:noFill/>
                    </a:lnT>
                    <a:lnB>
                      <a:noFill/>
                    </a:lnB>
                  </a:tcPr>
                </a:tc>
                <a:extLst>
                  <a:ext uri="{0D108BD9-81ED-4DB2-BD59-A6C34878D82A}">
                    <a16:rowId xmlns:a16="http://schemas.microsoft.com/office/drawing/2014/main" val="3415435571"/>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10</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0.930285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1.261517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0.91062</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-0.37462</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-0.64665</a:t>
                      </a:r>
                    </a:p>
                  </a:txBody>
                  <a:tcPr marL="9525" marR="9525" marT="9525" marB="0" anchor="b">
                    <a:lnL>
                      <a:noFill/>
                    </a:lnL>
                    <a:lnR>
                      <a:noFill/>
                    </a:lnR>
                    <a:lnT>
                      <a:noFill/>
                    </a:lnT>
                    <a:lnB>
                      <a:noFill/>
                    </a:lnB>
                  </a:tcPr>
                </a:tc>
                <a:extLst>
                  <a:ext uri="{0D108BD9-81ED-4DB2-BD59-A6C34878D82A}">
                    <a16:rowId xmlns:a16="http://schemas.microsoft.com/office/drawing/2014/main" val="3705792792"/>
                  </a:ext>
                </a:extLst>
              </a:tr>
            </a:tbl>
          </a:graphicData>
        </a:graphic>
      </p:graphicFrame>
      <p:pic>
        <p:nvPicPr>
          <p:cNvPr id="3074" name="Picture 2" descr="https://lh5.googleusercontent.com/mJtDyzaYjMuhaSHS5ygvGR5UUUebSCd1YufZRhG-aCB4lNEza15LpM0fv7yD6kPOPC0jm-vc21dqnBEMrh-lttx4xKfvavbW03L3ILz2-7-dptIxOwIUvZX1HydjPbxjDp7NvUM6">
            <a:extLst>
              <a:ext uri="{FF2B5EF4-FFF2-40B4-BE49-F238E27FC236}">
                <a16:creationId xmlns:a16="http://schemas.microsoft.com/office/drawing/2014/main" id="{23FC5859-D280-4859-88DC-D00B5AC5241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0135"/>
          <a:stretch/>
        </p:blipFill>
        <p:spPr bwMode="auto">
          <a:xfrm>
            <a:off x="699129" y="2442128"/>
            <a:ext cx="4959549" cy="435133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https://lh3.googleusercontent.com/jLUKwHHr5VVeOGofcVtwiRlYL0woL4_S8rQALQXZF4ewTihxaTNFIXU7-RXx8y5HGkOc6Qv5S_bt5HJJxHocoK5xIeO_YfcXibSrEVBEulM9zeJkSSwLImBRFz9IoGtSs-vPpLCd">
            <a:extLst>
              <a:ext uri="{FF2B5EF4-FFF2-40B4-BE49-F238E27FC236}">
                <a16:creationId xmlns:a16="http://schemas.microsoft.com/office/drawing/2014/main" id="{B286AF17-E59F-455A-8F53-29B169446B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2566" y="2613284"/>
            <a:ext cx="4840305" cy="3870693"/>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a:extLst>
              <a:ext uri="{FF2B5EF4-FFF2-40B4-BE49-F238E27FC236}">
                <a16:creationId xmlns:a16="http://schemas.microsoft.com/office/drawing/2014/main" id="{38B6C745-1344-4E1A-9DA8-3FB63C517A93}"/>
              </a:ext>
            </a:extLst>
          </p:cNvPr>
          <p:cNvCxnSpPr>
            <a:cxnSpLocks/>
          </p:cNvCxnSpPr>
          <p:nvPr/>
        </p:nvCxnSpPr>
        <p:spPr>
          <a:xfrm flipH="1">
            <a:off x="4867422" y="4708784"/>
            <a:ext cx="2307102" cy="102367"/>
          </a:xfrm>
          <a:prstGeom prst="straightConnector1">
            <a:avLst/>
          </a:prstGeom>
          <a:ln w="38100">
            <a:solidFill>
              <a:srgbClr val="C00000"/>
            </a:solidFill>
            <a:tailEnd type="triangle"/>
          </a:ln>
        </p:spPr>
        <p:style>
          <a:lnRef idx="3">
            <a:schemeClr val="accent2"/>
          </a:lnRef>
          <a:fillRef idx="0">
            <a:schemeClr val="accent2"/>
          </a:fillRef>
          <a:effectRef idx="2">
            <a:schemeClr val="accent2"/>
          </a:effectRef>
          <a:fontRef idx="minor">
            <a:schemeClr val="tx1"/>
          </a:fontRef>
        </p:style>
      </p:cxnSp>
      <p:cxnSp>
        <p:nvCxnSpPr>
          <p:cNvPr id="10" name="Straight Arrow Connector 9">
            <a:extLst>
              <a:ext uri="{FF2B5EF4-FFF2-40B4-BE49-F238E27FC236}">
                <a16:creationId xmlns:a16="http://schemas.microsoft.com/office/drawing/2014/main" id="{D4229AD7-112B-49B7-87C3-439BC8037D4B}"/>
              </a:ext>
            </a:extLst>
          </p:cNvPr>
          <p:cNvCxnSpPr>
            <a:cxnSpLocks/>
          </p:cNvCxnSpPr>
          <p:nvPr/>
        </p:nvCxnSpPr>
        <p:spPr>
          <a:xfrm flipH="1">
            <a:off x="1913206" y="5751125"/>
            <a:ext cx="5610666" cy="0"/>
          </a:xfrm>
          <a:prstGeom prst="straightConnector1">
            <a:avLst/>
          </a:prstGeom>
          <a:ln w="38100">
            <a:solidFill>
              <a:srgbClr val="C00000"/>
            </a:solidFill>
            <a:tailEnd type="triangle"/>
          </a:ln>
        </p:spPr>
        <p:style>
          <a:lnRef idx="3">
            <a:schemeClr val="accent2"/>
          </a:lnRef>
          <a:fillRef idx="0">
            <a:schemeClr val="accent2"/>
          </a:fillRef>
          <a:effectRef idx="2">
            <a:schemeClr val="accent2"/>
          </a:effectRef>
          <a:fontRef idx="minor">
            <a:schemeClr val="tx1"/>
          </a:fontRef>
        </p:style>
      </p:cxnSp>
      <p:cxnSp>
        <p:nvCxnSpPr>
          <p:cNvPr id="12" name="Straight Arrow Connector 11">
            <a:extLst>
              <a:ext uri="{FF2B5EF4-FFF2-40B4-BE49-F238E27FC236}">
                <a16:creationId xmlns:a16="http://schemas.microsoft.com/office/drawing/2014/main" id="{1204E4DB-8534-4E70-8EA8-FD27ECB68A86}"/>
              </a:ext>
            </a:extLst>
          </p:cNvPr>
          <p:cNvCxnSpPr>
            <a:cxnSpLocks/>
          </p:cNvCxnSpPr>
          <p:nvPr/>
        </p:nvCxnSpPr>
        <p:spPr>
          <a:xfrm flipH="1">
            <a:off x="3616404" y="3116310"/>
            <a:ext cx="4160686" cy="153699"/>
          </a:xfrm>
          <a:prstGeom prst="straightConnector1">
            <a:avLst/>
          </a:prstGeom>
          <a:ln w="38100">
            <a:solidFill>
              <a:srgbClr val="C00000"/>
            </a:solidFill>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25963447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s://lh3.googleusercontent.com/T3omB95mfs_GkDSJiEBFsbhj6q_57pEEGUsB690fVxbF9lCvHqwWZyguB9SZvkqyi-OZMP1NTOTIo6IrTwRfqPneOEi1T9srQ5aQcRVOh91BRq_4d0lvfLsyl1FscywB6ZfxYeWB">
            <a:extLst>
              <a:ext uri="{FF2B5EF4-FFF2-40B4-BE49-F238E27FC236}">
                <a16:creationId xmlns:a16="http://schemas.microsoft.com/office/drawing/2014/main" id="{C1EE6048-2432-4532-823A-CA488CB22BC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0592"/>
          <a:stretch/>
        </p:blipFill>
        <p:spPr bwMode="auto">
          <a:xfrm>
            <a:off x="699129" y="2344253"/>
            <a:ext cx="4925739" cy="436171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387AC38-A5E2-4E46-B10A-B5AFA3BC92F7}"/>
              </a:ext>
            </a:extLst>
          </p:cNvPr>
          <p:cNvSpPr>
            <a:spLocks noGrp="1"/>
          </p:cNvSpPr>
          <p:nvPr>
            <p:ph type="title"/>
          </p:nvPr>
        </p:nvSpPr>
        <p:spPr>
          <a:xfrm>
            <a:off x="129443" y="64534"/>
            <a:ext cx="10515600" cy="1325563"/>
          </a:xfrm>
        </p:spPr>
        <p:txBody>
          <a:bodyPr/>
          <a:lstStyle/>
          <a:p>
            <a:r>
              <a:rPr lang="en-US" dirty="0"/>
              <a:t>PCA-Temporal Anomalies</a:t>
            </a:r>
          </a:p>
        </p:txBody>
      </p:sp>
      <p:sp>
        <p:nvSpPr>
          <p:cNvPr id="3" name="Content Placeholder 2">
            <a:extLst>
              <a:ext uri="{FF2B5EF4-FFF2-40B4-BE49-F238E27FC236}">
                <a16:creationId xmlns:a16="http://schemas.microsoft.com/office/drawing/2014/main" id="{A175CC4B-F65F-4FD5-81CC-8F2E418B308A}"/>
              </a:ext>
            </a:extLst>
          </p:cNvPr>
          <p:cNvSpPr>
            <a:spLocks noGrp="1"/>
          </p:cNvSpPr>
          <p:nvPr>
            <p:ph idx="1"/>
          </p:nvPr>
        </p:nvSpPr>
        <p:spPr>
          <a:xfrm>
            <a:off x="188844" y="1094340"/>
            <a:ext cx="5668617" cy="4351338"/>
          </a:xfrm>
        </p:spPr>
        <p:txBody>
          <a:bodyPr>
            <a:normAutofit/>
          </a:bodyPr>
          <a:lstStyle/>
          <a:p>
            <a:r>
              <a:rPr lang="en-US" sz="2000" dirty="0"/>
              <a:t>Outages mostly fall within times with high bird abundance. Doesn’t seem species specific. Abundance and outages increase in later years.</a:t>
            </a:r>
          </a:p>
        </p:txBody>
      </p:sp>
      <p:graphicFrame>
        <p:nvGraphicFramePr>
          <p:cNvPr id="4" name="Table 3">
            <a:extLst>
              <a:ext uri="{FF2B5EF4-FFF2-40B4-BE49-F238E27FC236}">
                <a16:creationId xmlns:a16="http://schemas.microsoft.com/office/drawing/2014/main" id="{31CC4577-A0BC-4166-9E84-A2C0F0640AE5}"/>
              </a:ext>
            </a:extLst>
          </p:cNvPr>
          <p:cNvGraphicFramePr>
            <a:graphicFrameLocks noGrp="1"/>
          </p:cNvGraphicFramePr>
          <p:nvPr/>
        </p:nvGraphicFramePr>
        <p:xfrm>
          <a:off x="6096000" y="248752"/>
          <a:ext cx="5372432" cy="2095500"/>
        </p:xfrm>
        <a:graphic>
          <a:graphicData uri="http://schemas.openxmlformats.org/drawingml/2006/table">
            <a:tbl>
              <a:tblPr/>
              <a:tblGrid>
                <a:gridCol w="671554">
                  <a:extLst>
                    <a:ext uri="{9D8B030D-6E8A-4147-A177-3AD203B41FA5}">
                      <a16:colId xmlns:a16="http://schemas.microsoft.com/office/drawing/2014/main" val="3812698577"/>
                    </a:ext>
                  </a:extLst>
                </a:gridCol>
                <a:gridCol w="671554">
                  <a:extLst>
                    <a:ext uri="{9D8B030D-6E8A-4147-A177-3AD203B41FA5}">
                      <a16:colId xmlns:a16="http://schemas.microsoft.com/office/drawing/2014/main" val="1202095565"/>
                    </a:ext>
                  </a:extLst>
                </a:gridCol>
                <a:gridCol w="671554">
                  <a:extLst>
                    <a:ext uri="{9D8B030D-6E8A-4147-A177-3AD203B41FA5}">
                      <a16:colId xmlns:a16="http://schemas.microsoft.com/office/drawing/2014/main" val="2028147986"/>
                    </a:ext>
                  </a:extLst>
                </a:gridCol>
                <a:gridCol w="671554">
                  <a:extLst>
                    <a:ext uri="{9D8B030D-6E8A-4147-A177-3AD203B41FA5}">
                      <a16:colId xmlns:a16="http://schemas.microsoft.com/office/drawing/2014/main" val="1239814761"/>
                    </a:ext>
                  </a:extLst>
                </a:gridCol>
                <a:gridCol w="671554">
                  <a:extLst>
                    <a:ext uri="{9D8B030D-6E8A-4147-A177-3AD203B41FA5}">
                      <a16:colId xmlns:a16="http://schemas.microsoft.com/office/drawing/2014/main" val="2641975041"/>
                    </a:ext>
                  </a:extLst>
                </a:gridCol>
                <a:gridCol w="671554">
                  <a:extLst>
                    <a:ext uri="{9D8B030D-6E8A-4147-A177-3AD203B41FA5}">
                      <a16:colId xmlns:a16="http://schemas.microsoft.com/office/drawing/2014/main" val="3603466068"/>
                    </a:ext>
                  </a:extLst>
                </a:gridCol>
                <a:gridCol w="671554">
                  <a:extLst>
                    <a:ext uri="{9D8B030D-6E8A-4147-A177-3AD203B41FA5}">
                      <a16:colId xmlns:a16="http://schemas.microsoft.com/office/drawing/2014/main" val="568637605"/>
                    </a:ext>
                  </a:extLst>
                </a:gridCol>
                <a:gridCol w="671554">
                  <a:extLst>
                    <a:ext uri="{9D8B030D-6E8A-4147-A177-3AD203B41FA5}">
                      <a16:colId xmlns:a16="http://schemas.microsoft.com/office/drawing/2014/main" val="4088577987"/>
                    </a:ext>
                  </a:extLst>
                </a:gridCol>
              </a:tblGrid>
              <a:tr h="190500">
                <a:tc>
                  <a:txBody>
                    <a:bodyPr/>
                    <a:lstStyle/>
                    <a:p>
                      <a:pPr algn="l" fontAlgn="b"/>
                      <a:r>
                        <a:rPr lang="en-US" sz="1100" b="0" i="0" u="none" strike="noStrike">
                          <a:solidFill>
                            <a:srgbClr val="000000"/>
                          </a:solidFill>
                          <a:effectLst/>
                          <a:latin typeface="Calibri" panose="020F0502020204030204" pitchFamily="34" charset="0"/>
                        </a:rPr>
                        <a:t>city</a:t>
                      </a:r>
                    </a:p>
                  </a:txBody>
                  <a:tcPr marL="9525" marR="9525" marT="9525" marB="0" anchor="b">
                    <a:lnL>
                      <a:noFill/>
                    </a:lnL>
                    <a:lnR>
                      <a:noFill/>
                    </a:lnR>
                    <a:lnT>
                      <a:noFill/>
                    </a:lnT>
                    <a:lnB>
                      <a:noFill/>
                    </a:lnB>
                  </a:tcPr>
                </a:tc>
                <a:tc>
                  <a:txBody>
                    <a:bodyPr/>
                    <a:lstStyle/>
                    <a:p>
                      <a:pPr algn="l" fontAlgn="b"/>
                      <a:r>
                        <a:rPr lang="en-US" sz="1100" b="0" i="0" u="none" strike="noStrike" dirty="0">
                          <a:solidFill>
                            <a:srgbClr val="000000"/>
                          </a:solidFill>
                          <a:effectLst/>
                          <a:latin typeface="Calibri" panose="020F0502020204030204" pitchFamily="34" charset="0"/>
                        </a:rPr>
                        <a:t>year</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week</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rwbl</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cogr</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bhco</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rtha</a:t>
                      </a:r>
                    </a:p>
                  </a:txBody>
                  <a:tcPr marL="9525" marR="9525" marT="9525" marB="0" anchor="b">
                    <a:lnL>
                      <a:noFill/>
                    </a:lnL>
                    <a:lnR>
                      <a:noFill/>
                    </a:lnR>
                    <a:lnT>
                      <a:noFill/>
                    </a:lnT>
                    <a:lnB>
                      <a:noFill/>
                    </a:lnB>
                  </a:tcPr>
                </a:tc>
                <a:tc>
                  <a:txBody>
                    <a:bodyPr/>
                    <a:lstStyle/>
                    <a:p>
                      <a:pPr algn="l" fontAlgn="b"/>
                      <a:r>
                        <a:rPr lang="en-US" sz="1100" b="0" i="0" u="none" strike="noStrike">
                          <a:solidFill>
                            <a:srgbClr val="000000"/>
                          </a:solidFill>
                          <a:effectLst/>
                          <a:latin typeface="Calibri" panose="020F0502020204030204" pitchFamily="34" charset="0"/>
                        </a:rPr>
                        <a:t>ospr</a:t>
                      </a:r>
                    </a:p>
                  </a:txBody>
                  <a:tcPr marL="9525" marR="9525" marT="9525" marB="0" anchor="b">
                    <a:lnL>
                      <a:noFill/>
                    </a:lnL>
                    <a:lnR>
                      <a:noFill/>
                    </a:lnR>
                    <a:lnT>
                      <a:noFill/>
                    </a:lnT>
                    <a:lnB>
                      <a:noFill/>
                    </a:lnB>
                  </a:tcPr>
                </a:tc>
                <a:extLst>
                  <a:ext uri="{0D108BD9-81ED-4DB2-BD59-A6C34878D82A}">
                    <a16:rowId xmlns:a16="http://schemas.microsoft.com/office/drawing/2014/main" val="2304290212"/>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-0.8905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-1.1656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-1.11197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-0.21416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-0.66943</a:t>
                      </a:r>
                    </a:p>
                  </a:txBody>
                  <a:tcPr marL="9525" marR="9525" marT="9525" marB="0" anchor="b">
                    <a:lnL>
                      <a:noFill/>
                    </a:lnL>
                    <a:lnR>
                      <a:noFill/>
                    </a:lnR>
                    <a:lnT>
                      <a:noFill/>
                    </a:lnT>
                    <a:lnB>
                      <a:noFill/>
                    </a:lnB>
                  </a:tcPr>
                </a:tc>
                <a:extLst>
                  <a:ext uri="{0D108BD9-81ED-4DB2-BD59-A6C34878D82A}">
                    <a16:rowId xmlns:a16="http://schemas.microsoft.com/office/drawing/2014/main" val="2848765416"/>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-0.8905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-1.1656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-1.11197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-0.21416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-0.66943</a:t>
                      </a:r>
                    </a:p>
                  </a:txBody>
                  <a:tcPr marL="9525" marR="9525" marT="9525" marB="0" anchor="b">
                    <a:lnL>
                      <a:noFill/>
                    </a:lnL>
                    <a:lnR>
                      <a:noFill/>
                    </a:lnR>
                    <a:lnT>
                      <a:noFill/>
                    </a:lnT>
                    <a:lnB>
                      <a:noFill/>
                    </a:lnB>
                  </a:tcPr>
                </a:tc>
                <a:extLst>
                  <a:ext uri="{0D108BD9-81ED-4DB2-BD59-A6C34878D82A}">
                    <a16:rowId xmlns:a16="http://schemas.microsoft.com/office/drawing/2014/main" val="3283386684"/>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-0.8905</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-1.1656</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-1.11197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-0.21416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-0.66943</a:t>
                      </a:r>
                    </a:p>
                  </a:txBody>
                  <a:tcPr marL="9525" marR="9525" marT="9525" marB="0" anchor="b">
                    <a:lnL>
                      <a:noFill/>
                    </a:lnL>
                    <a:lnR>
                      <a:noFill/>
                    </a:lnR>
                    <a:lnT>
                      <a:noFill/>
                    </a:lnT>
                    <a:lnB>
                      <a:noFill/>
                    </a:lnB>
                  </a:tcPr>
                </a:tc>
                <a:extLst>
                  <a:ext uri="{0D108BD9-81ED-4DB2-BD59-A6C34878D82A}">
                    <a16:rowId xmlns:a16="http://schemas.microsoft.com/office/drawing/2014/main" val="400471695"/>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4</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-0.8905</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-1.1656</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-1.11197</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-0.21416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-0.66943</a:t>
                      </a:r>
                    </a:p>
                  </a:txBody>
                  <a:tcPr marL="9525" marR="9525" marT="9525" marB="0" anchor="b">
                    <a:lnL>
                      <a:noFill/>
                    </a:lnL>
                    <a:lnR>
                      <a:noFill/>
                    </a:lnR>
                    <a:lnT>
                      <a:noFill/>
                    </a:lnT>
                    <a:lnB>
                      <a:noFill/>
                    </a:lnB>
                  </a:tcPr>
                </a:tc>
                <a:extLst>
                  <a:ext uri="{0D108BD9-81ED-4DB2-BD59-A6C34878D82A}">
                    <a16:rowId xmlns:a16="http://schemas.microsoft.com/office/drawing/2014/main" val="3810966344"/>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-0.4277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-0.43624</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-0.89912</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-0.24122</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-0.6649</a:t>
                      </a:r>
                    </a:p>
                  </a:txBody>
                  <a:tcPr marL="9525" marR="9525" marT="9525" marB="0" anchor="b">
                    <a:lnL>
                      <a:noFill/>
                    </a:lnL>
                    <a:lnR>
                      <a:noFill/>
                    </a:lnR>
                    <a:lnT>
                      <a:noFill/>
                    </a:lnT>
                    <a:lnB>
                      <a:noFill/>
                    </a:lnB>
                  </a:tcPr>
                </a:tc>
                <a:extLst>
                  <a:ext uri="{0D108BD9-81ED-4DB2-BD59-A6C34878D82A}">
                    <a16:rowId xmlns:a16="http://schemas.microsoft.com/office/drawing/2014/main" val="2031890980"/>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-0.0806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0.110779</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-0.73947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-0.2615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-0.6615</a:t>
                      </a:r>
                    </a:p>
                  </a:txBody>
                  <a:tcPr marL="9525" marR="9525" marT="9525" marB="0" anchor="b">
                    <a:lnL>
                      <a:noFill/>
                    </a:lnL>
                    <a:lnR>
                      <a:noFill/>
                    </a:lnR>
                    <a:lnT>
                      <a:noFill/>
                    </a:lnT>
                    <a:lnB>
                      <a:noFill/>
                    </a:lnB>
                  </a:tcPr>
                </a:tc>
                <a:extLst>
                  <a:ext uri="{0D108BD9-81ED-4DB2-BD59-A6C34878D82A}">
                    <a16:rowId xmlns:a16="http://schemas.microsoft.com/office/drawing/2014/main" val="2492960448"/>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-0.0806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0.110779</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-0.73947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-0.2615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-0.6615</a:t>
                      </a:r>
                    </a:p>
                  </a:txBody>
                  <a:tcPr marL="9525" marR="9525" marT="9525" marB="0" anchor="b">
                    <a:lnL>
                      <a:noFill/>
                    </a:lnL>
                    <a:lnR>
                      <a:noFill/>
                    </a:lnR>
                    <a:lnT>
                      <a:noFill/>
                    </a:lnT>
                    <a:lnB>
                      <a:noFill/>
                    </a:lnB>
                  </a:tcPr>
                </a:tc>
                <a:extLst>
                  <a:ext uri="{0D108BD9-81ED-4DB2-BD59-A6C34878D82A}">
                    <a16:rowId xmlns:a16="http://schemas.microsoft.com/office/drawing/2014/main" val="3420272958"/>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8</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-0.0806</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0.110779</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-0.73947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-0.2615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-0.6615</a:t>
                      </a:r>
                    </a:p>
                  </a:txBody>
                  <a:tcPr marL="9525" marR="9525" marT="9525" marB="0" anchor="b">
                    <a:lnL>
                      <a:noFill/>
                    </a:lnL>
                    <a:lnR>
                      <a:noFill/>
                    </a:lnR>
                    <a:lnT>
                      <a:noFill/>
                    </a:lnT>
                    <a:lnB>
                      <a:noFill/>
                    </a:lnB>
                  </a:tcPr>
                </a:tc>
                <a:extLst>
                  <a:ext uri="{0D108BD9-81ED-4DB2-BD59-A6C34878D82A}">
                    <a16:rowId xmlns:a16="http://schemas.microsoft.com/office/drawing/2014/main" val="11417854"/>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9</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0.497049</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0.768343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0.203437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-0.32614</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-0.65301</a:t>
                      </a:r>
                    </a:p>
                  </a:txBody>
                  <a:tcPr marL="9525" marR="9525" marT="9525" marB="0" anchor="b">
                    <a:lnL>
                      <a:noFill/>
                    </a:lnL>
                    <a:lnR>
                      <a:noFill/>
                    </a:lnR>
                    <a:lnT>
                      <a:noFill/>
                    </a:lnT>
                    <a:lnB>
                      <a:noFill/>
                    </a:lnB>
                  </a:tcPr>
                </a:tc>
                <a:extLst>
                  <a:ext uri="{0D108BD9-81ED-4DB2-BD59-A6C34878D82A}">
                    <a16:rowId xmlns:a16="http://schemas.microsoft.com/office/drawing/2014/main" val="3415435571"/>
                  </a:ext>
                </a:extLst>
              </a:tr>
              <a:tr h="190500">
                <a:tc>
                  <a:txBody>
                    <a:bodyPr/>
                    <a:lstStyle/>
                    <a:p>
                      <a:pPr algn="l" fontAlgn="b"/>
                      <a:r>
                        <a:rPr lang="en-US" sz="1100" b="0" i="0" u="none" strike="noStrike">
                          <a:solidFill>
                            <a:srgbClr val="000000"/>
                          </a:solidFill>
                          <a:effectLst/>
                          <a:latin typeface="Calibri" panose="020F0502020204030204" pitchFamily="34" charset="0"/>
                        </a:rPr>
                        <a:t>ABINGTON</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2013</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10</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0.930285</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1.261517</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0.91062</a:t>
                      </a:r>
                    </a:p>
                  </a:txBody>
                  <a:tcPr marL="9525" marR="9525" marT="9525" marB="0" anchor="b">
                    <a:lnL>
                      <a:noFill/>
                    </a:lnL>
                    <a:lnR>
                      <a:noFill/>
                    </a:lnR>
                    <a:lnT>
                      <a:noFill/>
                    </a:lnT>
                    <a:lnB>
                      <a:noFill/>
                    </a:lnB>
                  </a:tcPr>
                </a:tc>
                <a:tc>
                  <a:txBody>
                    <a:bodyPr/>
                    <a:lstStyle/>
                    <a:p>
                      <a:pPr algn="r" fontAlgn="b"/>
                      <a:r>
                        <a:rPr lang="en-US" sz="1100" b="0" i="0" u="none" strike="noStrike">
                          <a:solidFill>
                            <a:srgbClr val="000000"/>
                          </a:solidFill>
                          <a:effectLst/>
                          <a:latin typeface="Calibri" panose="020F0502020204030204" pitchFamily="34" charset="0"/>
                        </a:rPr>
                        <a:t>-0.37462</a:t>
                      </a:r>
                    </a:p>
                  </a:txBody>
                  <a:tcPr marL="9525" marR="9525" marT="9525" marB="0" anchor="b">
                    <a:lnL>
                      <a:noFill/>
                    </a:lnL>
                    <a:lnR>
                      <a:noFill/>
                    </a:lnR>
                    <a:lnT>
                      <a:noFill/>
                    </a:lnT>
                    <a:lnB>
                      <a:noFill/>
                    </a:lnB>
                  </a:tcPr>
                </a:tc>
                <a:tc>
                  <a:txBody>
                    <a:bodyPr/>
                    <a:lstStyle/>
                    <a:p>
                      <a:pPr algn="r" fontAlgn="b"/>
                      <a:r>
                        <a:rPr lang="en-US" sz="1100" b="0" i="0" u="none" strike="noStrike" dirty="0">
                          <a:solidFill>
                            <a:srgbClr val="000000"/>
                          </a:solidFill>
                          <a:effectLst/>
                          <a:latin typeface="Calibri" panose="020F0502020204030204" pitchFamily="34" charset="0"/>
                        </a:rPr>
                        <a:t>-0.64665</a:t>
                      </a:r>
                    </a:p>
                  </a:txBody>
                  <a:tcPr marL="9525" marR="9525" marT="9525" marB="0" anchor="b">
                    <a:lnL>
                      <a:noFill/>
                    </a:lnL>
                    <a:lnR>
                      <a:noFill/>
                    </a:lnR>
                    <a:lnT>
                      <a:noFill/>
                    </a:lnT>
                    <a:lnB>
                      <a:noFill/>
                    </a:lnB>
                  </a:tcPr>
                </a:tc>
                <a:extLst>
                  <a:ext uri="{0D108BD9-81ED-4DB2-BD59-A6C34878D82A}">
                    <a16:rowId xmlns:a16="http://schemas.microsoft.com/office/drawing/2014/main" val="3705792792"/>
                  </a:ext>
                </a:extLst>
              </a:tr>
            </a:tbl>
          </a:graphicData>
        </a:graphic>
      </p:graphicFrame>
      <p:pic>
        <p:nvPicPr>
          <p:cNvPr id="3076" name="Picture 4" descr="https://lh3.googleusercontent.com/jLUKwHHr5VVeOGofcVtwiRlYL0woL4_S8rQALQXZF4ewTihxaTNFIXU7-RXx8y5HGkOc6Qv5S_bt5HJJxHocoK5xIeO_YfcXibSrEVBEulM9zeJkSSwLImBRFz9IoGtSs-vPpLCd">
            <a:extLst>
              <a:ext uri="{FF2B5EF4-FFF2-40B4-BE49-F238E27FC236}">
                <a16:creationId xmlns:a16="http://schemas.microsoft.com/office/drawing/2014/main" id="{B286AF17-E59F-455A-8F53-29B169446B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2566" y="2613284"/>
            <a:ext cx="4840305" cy="38706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2648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4052D-70A0-4579-B0CF-E7A53C41D138}"/>
              </a:ext>
            </a:extLst>
          </p:cNvPr>
          <p:cNvSpPr>
            <a:spLocks noGrp="1"/>
          </p:cNvSpPr>
          <p:nvPr>
            <p:ph type="title"/>
          </p:nvPr>
        </p:nvSpPr>
        <p:spPr/>
        <p:txBody>
          <a:bodyPr/>
          <a:lstStyle/>
          <a:p>
            <a:r>
              <a:rPr lang="en-US" dirty="0"/>
              <a:t>Literature</a:t>
            </a:r>
          </a:p>
        </p:txBody>
      </p:sp>
      <p:sp>
        <p:nvSpPr>
          <p:cNvPr id="3" name="Content Placeholder 2">
            <a:extLst>
              <a:ext uri="{FF2B5EF4-FFF2-40B4-BE49-F238E27FC236}">
                <a16:creationId xmlns:a16="http://schemas.microsoft.com/office/drawing/2014/main" id="{E9E13A21-DF2B-47B4-8861-02A51A19287D}"/>
              </a:ext>
            </a:extLst>
          </p:cNvPr>
          <p:cNvSpPr>
            <a:spLocks noGrp="1"/>
          </p:cNvSpPr>
          <p:nvPr>
            <p:ph idx="1"/>
          </p:nvPr>
        </p:nvSpPr>
        <p:spPr/>
        <p:txBody>
          <a:bodyPr>
            <a:normAutofit fontScale="92500"/>
          </a:bodyPr>
          <a:lstStyle/>
          <a:p>
            <a:r>
              <a:rPr lang="en-US" dirty="0"/>
              <a:t>Animal outages:</a:t>
            </a:r>
          </a:p>
          <a:p>
            <a:pPr lvl="1"/>
            <a:r>
              <a:rPr lang="en-US" dirty="0"/>
              <a:t>Have seasonal patterns (animal behavior, weather)</a:t>
            </a:r>
          </a:p>
          <a:p>
            <a:pPr lvl="1"/>
            <a:r>
              <a:rPr lang="en-US" dirty="0"/>
              <a:t>Are largely squirrel caused, but birds are the next biggest group </a:t>
            </a:r>
          </a:p>
          <a:p>
            <a:r>
              <a:rPr lang="en-US" dirty="0">
                <a:highlight>
                  <a:srgbClr val="FFFF00"/>
                </a:highlight>
              </a:rPr>
              <a:t>Factors involved in bird-related outages:</a:t>
            </a:r>
          </a:p>
          <a:p>
            <a:pPr lvl="1"/>
            <a:r>
              <a:rPr lang="en-US" dirty="0"/>
              <a:t>Environmental: habitat, spatial location, weather</a:t>
            </a:r>
          </a:p>
          <a:p>
            <a:pPr lvl="1"/>
            <a:r>
              <a:rPr lang="en-US" dirty="0"/>
              <a:t>Biological: traits (behavior, morphology)</a:t>
            </a:r>
          </a:p>
          <a:p>
            <a:pPr lvl="1"/>
            <a:r>
              <a:rPr lang="en-US" dirty="0"/>
              <a:t>Electrical structure/engineering design</a:t>
            </a:r>
          </a:p>
          <a:p>
            <a:r>
              <a:rPr lang="en-US" dirty="0"/>
              <a:t>Bird-caused outages have implications for species and utility managers.</a:t>
            </a:r>
          </a:p>
          <a:p>
            <a:r>
              <a:rPr lang="en-US" dirty="0"/>
              <a:t>Data:</a:t>
            </a:r>
          </a:p>
          <a:p>
            <a:pPr lvl="1"/>
            <a:r>
              <a:rPr lang="en-US" dirty="0"/>
              <a:t>Records of animal outages, bird mortality studies, vegetation and weather data</a:t>
            </a:r>
          </a:p>
          <a:p>
            <a:pPr lvl="1"/>
            <a:endParaRPr lang="en-US" dirty="0"/>
          </a:p>
        </p:txBody>
      </p:sp>
    </p:spTree>
    <p:extLst>
      <p:ext uri="{BB962C8B-B14F-4D97-AF65-F5344CB8AC3E}">
        <p14:creationId xmlns:p14="http://schemas.microsoft.com/office/powerpoint/2010/main" val="339091841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8FB8B-20FF-4795-A74E-913FD64E4A1A}"/>
              </a:ext>
            </a:extLst>
          </p:cNvPr>
          <p:cNvSpPr>
            <a:spLocks noGrp="1"/>
          </p:cNvSpPr>
          <p:nvPr>
            <p:ph type="title"/>
          </p:nvPr>
        </p:nvSpPr>
        <p:spPr/>
        <p:txBody>
          <a:bodyPr/>
          <a:lstStyle/>
          <a:p>
            <a:r>
              <a:rPr lang="en-US" dirty="0"/>
              <a:t>PCA-Spatial Anomalies</a:t>
            </a:r>
          </a:p>
        </p:txBody>
      </p:sp>
      <p:sp>
        <p:nvSpPr>
          <p:cNvPr id="4" name="Content Placeholder 2">
            <a:extLst>
              <a:ext uri="{FF2B5EF4-FFF2-40B4-BE49-F238E27FC236}">
                <a16:creationId xmlns:a16="http://schemas.microsoft.com/office/drawing/2014/main" id="{7676A141-AF6D-4E13-8057-79E48CB7AFB3}"/>
              </a:ext>
            </a:extLst>
          </p:cNvPr>
          <p:cNvSpPr>
            <a:spLocks noGrp="1"/>
          </p:cNvSpPr>
          <p:nvPr>
            <p:ph idx="1"/>
          </p:nvPr>
        </p:nvSpPr>
        <p:spPr>
          <a:xfrm>
            <a:off x="427383" y="1460100"/>
            <a:ext cx="5668617" cy="4351338"/>
          </a:xfrm>
        </p:spPr>
        <p:txBody>
          <a:bodyPr>
            <a:normAutofit lnSpcReduction="10000"/>
          </a:bodyPr>
          <a:lstStyle/>
          <a:p>
            <a:r>
              <a:rPr lang="en-US" sz="2000" dirty="0"/>
              <a:t>Input variables: Species spatial anomalies.</a:t>
            </a:r>
          </a:p>
          <a:p>
            <a:r>
              <a:rPr lang="en-US" sz="2000" dirty="0"/>
              <a:t>Output biplot coordinates:  events (towns/weeks) clustered by towns with similar species compositions</a:t>
            </a:r>
          </a:p>
          <a:p>
            <a:r>
              <a:rPr lang="en-US" sz="2000" dirty="0"/>
              <a:t>Extreme outages are clustered in towns with high Osprey abundance. Osprey have a unique distribution (coastal), giving them a unique cluster of towns. </a:t>
            </a:r>
          </a:p>
          <a:p>
            <a:r>
              <a:rPr lang="en-US" sz="2000" dirty="0"/>
              <a:t>Remaining outage events are scattered across towns with widely distributed species such as woodpeckers, blackbirds, and red-tailed hawks.</a:t>
            </a:r>
          </a:p>
          <a:p>
            <a:r>
              <a:rPr lang="en-US" sz="2000" dirty="0"/>
              <a:t>Outages are less associated with turkey vulture, pileated woodpecker, and American crow distributions</a:t>
            </a:r>
            <a:endParaRPr lang="en-US" sz="1600" b="0" dirty="0">
              <a:effectLst/>
            </a:endParaRPr>
          </a:p>
          <a:p>
            <a:pPr marL="0" indent="0">
              <a:buNone/>
            </a:pPr>
            <a:endParaRPr lang="en-US" sz="2000" dirty="0"/>
          </a:p>
        </p:txBody>
      </p:sp>
      <p:pic>
        <p:nvPicPr>
          <p:cNvPr id="6146" name="Picture 2" descr="https://lh6.googleusercontent.com/RlMY7m21DY0haBBoaJC6stMQtEy71p6uj71J15iq405QqS24q9CA6vt3RZKe8UTPS4RtsnlHPeXBhVJejYj4aAUQi1QBcAebJtLdy3ZY_mMKHcoP--F-FnMWaL465z-401Nhb3mx">
            <a:extLst>
              <a:ext uri="{FF2B5EF4-FFF2-40B4-BE49-F238E27FC236}">
                <a16:creationId xmlns:a16="http://schemas.microsoft.com/office/drawing/2014/main" id="{A54F8AAC-0D49-4E97-93EA-418430681D7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0187"/>
          <a:stretch/>
        </p:blipFill>
        <p:spPr bwMode="auto">
          <a:xfrm>
            <a:off x="6096000" y="1046562"/>
            <a:ext cx="5981648" cy="5255763"/>
          </a:xfrm>
          <a:prstGeom prst="rect">
            <a:avLst/>
          </a:prstGeom>
          <a:noFill/>
          <a:extLst>
            <a:ext uri="{909E8E84-426E-40DD-AFC4-6F175D3DCCD1}">
              <a14:hiddenFill xmlns:a14="http://schemas.microsoft.com/office/drawing/2010/main">
                <a:solidFill>
                  <a:srgbClr val="FFFFFF"/>
                </a:solidFill>
              </a14:hiddenFill>
            </a:ext>
          </a:extLst>
        </p:spPr>
      </p:pic>
      <p:cxnSp>
        <p:nvCxnSpPr>
          <p:cNvPr id="6" name="Straight Arrow Connector 5">
            <a:extLst>
              <a:ext uri="{FF2B5EF4-FFF2-40B4-BE49-F238E27FC236}">
                <a16:creationId xmlns:a16="http://schemas.microsoft.com/office/drawing/2014/main" id="{B36FFA50-B3AF-488F-B25B-44E887CCE64D}"/>
              </a:ext>
            </a:extLst>
          </p:cNvPr>
          <p:cNvCxnSpPr>
            <a:cxnSpLocks/>
          </p:cNvCxnSpPr>
          <p:nvPr/>
        </p:nvCxnSpPr>
        <p:spPr>
          <a:xfrm flipV="1">
            <a:off x="5796006" y="2599233"/>
            <a:ext cx="2363256" cy="673531"/>
          </a:xfrm>
          <a:prstGeom prst="straightConnector1">
            <a:avLst/>
          </a:prstGeom>
          <a:ln w="38100">
            <a:solidFill>
              <a:srgbClr val="C00000"/>
            </a:solidFill>
            <a:tailEnd type="triangle"/>
          </a:ln>
        </p:spPr>
        <p:style>
          <a:lnRef idx="3">
            <a:schemeClr val="accent2"/>
          </a:lnRef>
          <a:fillRef idx="0">
            <a:schemeClr val="accent2"/>
          </a:fillRef>
          <a:effectRef idx="2">
            <a:schemeClr val="accent2"/>
          </a:effectRef>
          <a:fontRef idx="minor">
            <a:schemeClr val="tx1"/>
          </a:fontRef>
        </p:style>
      </p:cxnSp>
      <p:cxnSp>
        <p:nvCxnSpPr>
          <p:cNvPr id="8" name="Straight Arrow Connector 7">
            <a:extLst>
              <a:ext uri="{FF2B5EF4-FFF2-40B4-BE49-F238E27FC236}">
                <a16:creationId xmlns:a16="http://schemas.microsoft.com/office/drawing/2014/main" id="{FD7096BB-F2F1-4D67-8505-E16E39C87B7A}"/>
              </a:ext>
            </a:extLst>
          </p:cNvPr>
          <p:cNvCxnSpPr>
            <a:cxnSpLocks/>
          </p:cNvCxnSpPr>
          <p:nvPr/>
        </p:nvCxnSpPr>
        <p:spPr>
          <a:xfrm flipV="1">
            <a:off x="5541940" y="3820252"/>
            <a:ext cx="1435694" cy="673532"/>
          </a:xfrm>
          <a:prstGeom prst="straightConnector1">
            <a:avLst/>
          </a:prstGeom>
          <a:ln w="38100">
            <a:solidFill>
              <a:srgbClr val="C00000"/>
            </a:solidFill>
            <a:tailEnd type="triangle"/>
          </a:ln>
        </p:spPr>
        <p:style>
          <a:lnRef idx="3">
            <a:schemeClr val="accent2"/>
          </a:lnRef>
          <a:fillRef idx="0">
            <a:schemeClr val="accent2"/>
          </a:fillRef>
          <a:effectRef idx="2">
            <a:schemeClr val="accent2"/>
          </a:effectRef>
          <a:fontRef idx="minor">
            <a:schemeClr val="tx1"/>
          </a:fontRef>
        </p:style>
      </p:cxnSp>
      <p:cxnSp>
        <p:nvCxnSpPr>
          <p:cNvPr id="10" name="Straight Arrow Connector 9">
            <a:extLst>
              <a:ext uri="{FF2B5EF4-FFF2-40B4-BE49-F238E27FC236}">
                <a16:creationId xmlns:a16="http://schemas.microsoft.com/office/drawing/2014/main" id="{4ACF732E-CBEE-43CA-9570-AF18DBDD462C}"/>
              </a:ext>
            </a:extLst>
          </p:cNvPr>
          <p:cNvCxnSpPr>
            <a:cxnSpLocks/>
          </p:cNvCxnSpPr>
          <p:nvPr/>
        </p:nvCxnSpPr>
        <p:spPr>
          <a:xfrm flipV="1">
            <a:off x="5378153" y="4493784"/>
            <a:ext cx="3808050" cy="658827"/>
          </a:xfrm>
          <a:prstGeom prst="straightConnector1">
            <a:avLst/>
          </a:prstGeom>
          <a:ln w="38100">
            <a:solidFill>
              <a:srgbClr val="C00000"/>
            </a:solidFill>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7653612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8FB8B-20FF-4795-A74E-913FD64E4A1A}"/>
              </a:ext>
            </a:extLst>
          </p:cNvPr>
          <p:cNvSpPr>
            <a:spLocks noGrp="1"/>
          </p:cNvSpPr>
          <p:nvPr>
            <p:ph type="title"/>
          </p:nvPr>
        </p:nvSpPr>
        <p:spPr/>
        <p:txBody>
          <a:bodyPr/>
          <a:lstStyle/>
          <a:p>
            <a:r>
              <a:rPr lang="en-US" dirty="0"/>
              <a:t>PCA-Spatial Anomalies</a:t>
            </a:r>
          </a:p>
        </p:txBody>
      </p:sp>
      <p:sp>
        <p:nvSpPr>
          <p:cNvPr id="4" name="Content Placeholder 2">
            <a:extLst>
              <a:ext uri="{FF2B5EF4-FFF2-40B4-BE49-F238E27FC236}">
                <a16:creationId xmlns:a16="http://schemas.microsoft.com/office/drawing/2014/main" id="{7676A141-AF6D-4E13-8057-79E48CB7AFB3}"/>
              </a:ext>
            </a:extLst>
          </p:cNvPr>
          <p:cNvSpPr>
            <a:spLocks noGrp="1"/>
          </p:cNvSpPr>
          <p:nvPr>
            <p:ph idx="1"/>
          </p:nvPr>
        </p:nvSpPr>
        <p:spPr>
          <a:xfrm>
            <a:off x="427383" y="1460100"/>
            <a:ext cx="5668617" cy="4351338"/>
          </a:xfrm>
        </p:spPr>
        <p:txBody>
          <a:bodyPr>
            <a:normAutofit/>
          </a:bodyPr>
          <a:lstStyle/>
          <a:p>
            <a:pPr marL="0" indent="0">
              <a:buNone/>
            </a:pPr>
            <a:endParaRPr lang="en-US" sz="2000" dirty="0"/>
          </a:p>
        </p:txBody>
      </p:sp>
      <p:pic>
        <p:nvPicPr>
          <p:cNvPr id="6146" name="Picture 2">
            <a:extLst>
              <a:ext uri="{FF2B5EF4-FFF2-40B4-BE49-F238E27FC236}">
                <a16:creationId xmlns:a16="http://schemas.microsoft.com/office/drawing/2014/main" id="{A54F8AAC-0D49-4E97-93EA-418430681D76}"/>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1104126" y="1291963"/>
            <a:ext cx="10660491" cy="53342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359702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8FB8B-20FF-4795-A74E-913FD64E4A1A}"/>
              </a:ext>
            </a:extLst>
          </p:cNvPr>
          <p:cNvSpPr>
            <a:spLocks noGrp="1"/>
          </p:cNvSpPr>
          <p:nvPr>
            <p:ph type="title"/>
          </p:nvPr>
        </p:nvSpPr>
        <p:spPr/>
        <p:txBody>
          <a:bodyPr/>
          <a:lstStyle/>
          <a:p>
            <a:r>
              <a:rPr lang="en-US" dirty="0"/>
              <a:t>PCA-Spatial Anomalies</a:t>
            </a:r>
          </a:p>
        </p:txBody>
      </p:sp>
      <p:sp>
        <p:nvSpPr>
          <p:cNvPr id="4" name="Content Placeholder 2">
            <a:extLst>
              <a:ext uri="{FF2B5EF4-FFF2-40B4-BE49-F238E27FC236}">
                <a16:creationId xmlns:a16="http://schemas.microsoft.com/office/drawing/2014/main" id="{7676A141-AF6D-4E13-8057-79E48CB7AFB3}"/>
              </a:ext>
            </a:extLst>
          </p:cNvPr>
          <p:cNvSpPr>
            <a:spLocks noGrp="1"/>
          </p:cNvSpPr>
          <p:nvPr>
            <p:ph idx="1"/>
          </p:nvPr>
        </p:nvSpPr>
        <p:spPr>
          <a:xfrm>
            <a:off x="427383" y="1460100"/>
            <a:ext cx="5668617" cy="4351338"/>
          </a:xfrm>
        </p:spPr>
        <p:txBody>
          <a:bodyPr>
            <a:normAutofit/>
          </a:bodyPr>
          <a:lstStyle/>
          <a:p>
            <a:r>
              <a:rPr lang="en-US" sz="2000" dirty="0"/>
              <a:t>First PC places ~equal weights on most species except for turkey vulture and pileated woodpecker.</a:t>
            </a:r>
          </a:p>
          <a:p>
            <a:r>
              <a:rPr lang="en-US" sz="2000" b="0" dirty="0">
                <a:effectLst/>
              </a:rPr>
              <a:t>Outage events are generally occurring in locations with a diverse mix of species.</a:t>
            </a:r>
          </a:p>
          <a:p>
            <a:r>
              <a:rPr lang="en-US" sz="2000" dirty="0"/>
              <a:t>Osprey is an exception. It occupies a more unique distribution from other species and shows a cluster of outage events within its distribution. </a:t>
            </a:r>
          </a:p>
          <a:p>
            <a:pPr lvl="1"/>
            <a:r>
              <a:rPr lang="en-US" sz="1600" dirty="0"/>
              <a:t>A less reported species for causing outages via electrocution but the pose risks of nest of prey contact with wires</a:t>
            </a:r>
            <a:endParaRPr lang="en-US" sz="1600" b="0" dirty="0">
              <a:effectLst/>
            </a:endParaRPr>
          </a:p>
          <a:p>
            <a:endParaRPr lang="en-US" sz="1600" b="0" dirty="0">
              <a:effectLst/>
            </a:endParaRPr>
          </a:p>
          <a:p>
            <a:pPr marL="0" indent="0">
              <a:buNone/>
            </a:pPr>
            <a:endParaRPr lang="en-US" sz="2000" dirty="0"/>
          </a:p>
        </p:txBody>
      </p:sp>
      <p:pic>
        <p:nvPicPr>
          <p:cNvPr id="7" name="Picture 6">
            <a:extLst>
              <a:ext uri="{FF2B5EF4-FFF2-40B4-BE49-F238E27FC236}">
                <a16:creationId xmlns:a16="http://schemas.microsoft.com/office/drawing/2014/main" id="{446F7530-3DD6-4638-B63F-39ED8126D34F}"/>
              </a:ext>
            </a:extLst>
          </p:cNvPr>
          <p:cNvPicPr>
            <a:picLocks noChangeAspect="1"/>
          </p:cNvPicPr>
          <p:nvPr/>
        </p:nvPicPr>
        <p:blipFill>
          <a:blip r:embed="rId3"/>
          <a:stretch>
            <a:fillRect/>
          </a:stretch>
        </p:blipFill>
        <p:spPr>
          <a:xfrm>
            <a:off x="6038558" y="938067"/>
            <a:ext cx="6052631" cy="4459833"/>
          </a:xfrm>
          <a:prstGeom prst="rect">
            <a:avLst/>
          </a:prstGeom>
        </p:spPr>
      </p:pic>
      <p:sp>
        <p:nvSpPr>
          <p:cNvPr id="9" name="Rectangle 8">
            <a:extLst>
              <a:ext uri="{FF2B5EF4-FFF2-40B4-BE49-F238E27FC236}">
                <a16:creationId xmlns:a16="http://schemas.microsoft.com/office/drawing/2014/main" id="{6BE562D1-811B-47E2-BA4D-F96E10DF197E}"/>
              </a:ext>
            </a:extLst>
          </p:cNvPr>
          <p:cNvSpPr/>
          <p:nvPr/>
        </p:nvSpPr>
        <p:spPr>
          <a:xfrm>
            <a:off x="6274191" y="2686929"/>
            <a:ext cx="1828800" cy="182880"/>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7170" name="Picture 2" descr="https://lh4.googleusercontent.com/bJZHZcre-OrO5nO8IkuC-JzBGG-c7pg5lHzxa7WcDp3vnsd7G_Xx31hvBGZE5sdGh6bzpgkbPo_Kf4Fww2StzB5dXGZcsn5CN3TrAHF-aecFazWdyyCPA6DHeL1SGNtT-0OmosYZ">
            <a:extLst>
              <a:ext uri="{FF2B5EF4-FFF2-40B4-BE49-F238E27FC236}">
                <a16:creationId xmlns:a16="http://schemas.microsoft.com/office/drawing/2014/main" id="{40AA7608-63F4-425E-BA4E-FCEC510F693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74409" y="4369202"/>
            <a:ext cx="4521591" cy="24709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30541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562D3B-02A3-4596-88C7-AF887A769371}"/>
              </a:ext>
            </a:extLst>
          </p:cNvPr>
          <p:cNvSpPr>
            <a:spLocks noGrp="1"/>
          </p:cNvSpPr>
          <p:nvPr>
            <p:ph type="title"/>
          </p:nvPr>
        </p:nvSpPr>
        <p:spPr>
          <a:xfrm>
            <a:off x="838200" y="365125"/>
            <a:ext cx="10515600" cy="1325563"/>
          </a:xfrm>
        </p:spPr>
        <p:txBody>
          <a:bodyPr/>
          <a:lstStyle/>
          <a:p>
            <a:r>
              <a:rPr lang="en-US" dirty="0"/>
              <a:t>The urban-rural gradient</a:t>
            </a:r>
          </a:p>
        </p:txBody>
      </p:sp>
      <p:sp>
        <p:nvSpPr>
          <p:cNvPr id="3" name="Content Placeholder 2">
            <a:extLst>
              <a:ext uri="{FF2B5EF4-FFF2-40B4-BE49-F238E27FC236}">
                <a16:creationId xmlns:a16="http://schemas.microsoft.com/office/drawing/2014/main" id="{C9DD2B31-23AF-4C28-A81A-D0EBC385C8FA}"/>
              </a:ext>
            </a:extLst>
          </p:cNvPr>
          <p:cNvSpPr>
            <a:spLocks noGrp="1"/>
          </p:cNvSpPr>
          <p:nvPr>
            <p:ph idx="1"/>
          </p:nvPr>
        </p:nvSpPr>
        <p:spPr>
          <a:xfrm>
            <a:off x="156838" y="1253331"/>
            <a:ext cx="11878322" cy="4351338"/>
          </a:xfrm>
        </p:spPr>
        <p:txBody>
          <a:bodyPr>
            <a:normAutofit/>
          </a:bodyPr>
          <a:lstStyle/>
          <a:p>
            <a:r>
              <a:rPr lang="en-US" sz="2000" dirty="0"/>
              <a:t>Towns colored by PC1, distributions of species in summer</a:t>
            </a:r>
          </a:p>
          <a:p>
            <a:r>
              <a:rPr lang="en-US" sz="2000" dirty="0"/>
              <a:t>Dark blue (negative PC1) indicates distribution of woodpeckers, blackbirds, and urban species. Light yellow (positivePC1) indicates turkey vulture, crow, and osprey distributions. Map values are calculated by averaging each town’s spatial anomaly throughout the summer season.</a:t>
            </a:r>
          </a:p>
        </p:txBody>
      </p:sp>
      <p:pic>
        <p:nvPicPr>
          <p:cNvPr id="8194" name="Picture 2" descr="https://lh3.googleusercontent.com/v85F_eG8Qyqs0EKFSqZ8fZO3lFXbMR87i1rrpPtfRbj9oUdR3ijUrKupYqDp6AKyZXMLgOW1nNgiWx46Gl0IGgxPpGIUskExWPBeuTru8AdkrHFjt3KQIa3itBc4XTSi-WGvs7xv">
            <a:extLst>
              <a:ext uri="{FF2B5EF4-FFF2-40B4-BE49-F238E27FC236}">
                <a16:creationId xmlns:a16="http://schemas.microsoft.com/office/drawing/2014/main" id="{0FC81197-1D21-40D5-A880-ECB6B6A2CD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838" y="2578894"/>
            <a:ext cx="8708954" cy="4228867"/>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https://lh3.googleusercontent.com/XW8Clsqo3xfbyrIlh9UOlpT-6jq5jAKWkqmGWXYS7FD78f62NYmT0u5s72tOkY129Vbf6X36fWK5VEOHnr8rgSo0_1bZ42PY-wrudbXxTgWZGbXePrzDIKxQLHiv0WmUa-mtFNhL">
            <a:extLst>
              <a:ext uri="{FF2B5EF4-FFF2-40B4-BE49-F238E27FC236}">
                <a16:creationId xmlns:a16="http://schemas.microsoft.com/office/drawing/2014/main" id="{93E1E554-3672-4F26-97BA-F5E4DDA714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92715" y="4628501"/>
            <a:ext cx="4142445" cy="201147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F999823-44D0-4CDF-92D5-811F98E86347}"/>
              </a:ext>
            </a:extLst>
          </p:cNvPr>
          <p:cNvSpPr txBox="1"/>
          <p:nvPr/>
        </p:nvSpPr>
        <p:spPr>
          <a:xfrm>
            <a:off x="8673484" y="4200028"/>
            <a:ext cx="3187083" cy="369332"/>
          </a:xfrm>
          <a:prstGeom prst="rect">
            <a:avLst/>
          </a:prstGeom>
          <a:noFill/>
        </p:spPr>
        <p:txBody>
          <a:bodyPr wrap="square" rtlCol="0">
            <a:spAutoFit/>
          </a:bodyPr>
          <a:lstStyle/>
          <a:p>
            <a:r>
              <a:rPr lang="en-US" dirty="0"/>
              <a:t>Similar to urban-rural gradient?</a:t>
            </a:r>
          </a:p>
        </p:txBody>
      </p:sp>
    </p:spTree>
    <p:extLst>
      <p:ext uri="{BB962C8B-B14F-4D97-AF65-F5344CB8AC3E}">
        <p14:creationId xmlns:p14="http://schemas.microsoft.com/office/powerpoint/2010/main" val="28580688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EFB5E1-0C51-4D35-AB93-A97335CB050B}"/>
              </a:ext>
            </a:extLst>
          </p:cNvPr>
          <p:cNvSpPr>
            <a:spLocks noGrp="1"/>
          </p:cNvSpPr>
          <p:nvPr>
            <p:ph type="title"/>
          </p:nvPr>
        </p:nvSpPr>
        <p:spPr/>
        <p:txBody>
          <a:bodyPr/>
          <a:lstStyle/>
          <a:p>
            <a:r>
              <a:rPr lang="en-US" dirty="0"/>
              <a:t>Research gap:</a:t>
            </a:r>
          </a:p>
        </p:txBody>
      </p:sp>
      <p:sp>
        <p:nvSpPr>
          <p:cNvPr id="3" name="Content Placeholder 2">
            <a:extLst>
              <a:ext uri="{FF2B5EF4-FFF2-40B4-BE49-F238E27FC236}">
                <a16:creationId xmlns:a16="http://schemas.microsoft.com/office/drawing/2014/main" id="{8D233E34-5DCC-4913-ABEF-CB5FCD16D415}"/>
              </a:ext>
            </a:extLst>
          </p:cNvPr>
          <p:cNvSpPr>
            <a:spLocks noGrp="1"/>
          </p:cNvSpPr>
          <p:nvPr>
            <p:ph idx="1"/>
          </p:nvPr>
        </p:nvSpPr>
        <p:spPr/>
        <p:txBody>
          <a:bodyPr/>
          <a:lstStyle/>
          <a:p>
            <a:r>
              <a:rPr lang="en-US" dirty="0"/>
              <a:t>Rarely use direct measures of animal abundance (hard to obtain at fine resolutions)</a:t>
            </a:r>
          </a:p>
          <a:p>
            <a:pPr lvl="1"/>
            <a:r>
              <a:rPr lang="en-US" dirty="0"/>
              <a:t>Finest resolution application has been seasonal abundance over 2 years at coarse spatial resolution (</a:t>
            </a:r>
            <a:r>
              <a:rPr lang="en-US" dirty="0" err="1"/>
              <a:t>Maliszewski</a:t>
            </a:r>
            <a:r>
              <a:rPr lang="en-US" dirty="0"/>
              <a:t> et al 2012)</a:t>
            </a:r>
          </a:p>
          <a:p>
            <a:r>
              <a:rPr lang="en-US" dirty="0"/>
              <a:t>Direct causes of bird related outages are well studied, but few address the likelihood of disruption given a range of bird population characteristics.</a:t>
            </a:r>
          </a:p>
          <a:p>
            <a:r>
              <a:rPr lang="en-US" dirty="0"/>
              <a:t>Species specific grid interactions are not addressed in larger scale modeling studies (limited to mortality studies).</a:t>
            </a:r>
          </a:p>
        </p:txBody>
      </p:sp>
    </p:spTree>
    <p:extLst>
      <p:ext uri="{BB962C8B-B14F-4D97-AF65-F5344CB8AC3E}">
        <p14:creationId xmlns:p14="http://schemas.microsoft.com/office/powerpoint/2010/main" val="1869779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22F27-8862-4737-A316-9FFDBF0FB39C}"/>
              </a:ext>
            </a:extLst>
          </p:cNvPr>
          <p:cNvSpPr>
            <a:spLocks noGrp="1"/>
          </p:cNvSpPr>
          <p:nvPr>
            <p:ph type="title"/>
          </p:nvPr>
        </p:nvSpPr>
        <p:spPr/>
        <p:txBody>
          <a:bodyPr/>
          <a:lstStyle/>
          <a:p>
            <a:r>
              <a:rPr lang="en-US" dirty="0"/>
              <a:t>Our research aim</a:t>
            </a:r>
          </a:p>
        </p:txBody>
      </p:sp>
      <p:sp>
        <p:nvSpPr>
          <p:cNvPr id="3" name="Content Placeholder 2">
            <a:extLst>
              <a:ext uri="{FF2B5EF4-FFF2-40B4-BE49-F238E27FC236}">
                <a16:creationId xmlns:a16="http://schemas.microsoft.com/office/drawing/2014/main" id="{13A0688E-EC21-4E89-88EE-6463F0D8EA03}"/>
              </a:ext>
            </a:extLst>
          </p:cNvPr>
          <p:cNvSpPr>
            <a:spLocks noGrp="1"/>
          </p:cNvSpPr>
          <p:nvPr>
            <p:ph idx="1"/>
          </p:nvPr>
        </p:nvSpPr>
        <p:spPr/>
        <p:txBody>
          <a:bodyPr>
            <a:normAutofit fontScale="92500" lnSpcReduction="20000"/>
          </a:bodyPr>
          <a:lstStyle/>
          <a:p>
            <a:r>
              <a:rPr lang="en-US" dirty="0"/>
              <a:t>To infer characteristics of bird populations (species type, trends in abundance, and spatial distributions) that negatively impact the reliability of the grid in Massachusetts.</a:t>
            </a:r>
            <a:endParaRPr lang="en-US" b="0" dirty="0">
              <a:effectLst/>
            </a:endParaRPr>
          </a:p>
          <a:p>
            <a:pPr lvl="1" fontAlgn="base"/>
            <a:r>
              <a:rPr lang="en-US" dirty="0"/>
              <a:t>Temporal patterns: do relationships between bird abundances and outages vary by season? Do outage events increase with bird abundance?</a:t>
            </a:r>
          </a:p>
          <a:p>
            <a:pPr lvl="1" fontAlgn="base"/>
            <a:r>
              <a:rPr lang="en-US" dirty="0"/>
              <a:t>Spatial patterns: do towns with higher bird abundances have more outages/disruption?</a:t>
            </a:r>
          </a:p>
          <a:p>
            <a:pPr fontAlgn="base"/>
            <a:r>
              <a:rPr lang="en-US" dirty="0"/>
              <a:t>Novel contributions:</a:t>
            </a:r>
          </a:p>
          <a:p>
            <a:pPr lvl="1"/>
            <a:r>
              <a:rPr lang="en-US" dirty="0"/>
              <a:t>We study the relationship between birds and outages at finer spatial and temporal resolutions (monthly, town resolution) and use a direct measure of bird activity (abundance) as opposed to inferring activity from outage records.</a:t>
            </a:r>
          </a:p>
          <a:p>
            <a:pPr lvl="1"/>
            <a:r>
              <a:rPr lang="en-US" dirty="0"/>
              <a:t>We use species with high outage risk (identified in bird mortality studies) as separate variables to account for differing interactions with the grid.</a:t>
            </a:r>
            <a:br>
              <a:rPr lang="en-US" dirty="0"/>
            </a:br>
            <a:endParaRPr lang="en-US" dirty="0"/>
          </a:p>
        </p:txBody>
      </p:sp>
    </p:spTree>
    <p:extLst>
      <p:ext uri="{BB962C8B-B14F-4D97-AF65-F5344CB8AC3E}">
        <p14:creationId xmlns:p14="http://schemas.microsoft.com/office/powerpoint/2010/main" val="1310454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35540E-EABE-4AA8-A89E-A77E1CC34AA5}"/>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5E98CB01-8942-4064-B80E-A1F349EF51C4}"/>
              </a:ext>
            </a:extLst>
          </p:cNvPr>
          <p:cNvSpPr>
            <a:spLocks noGrp="1"/>
          </p:cNvSpPr>
          <p:nvPr>
            <p:ph idx="1"/>
          </p:nvPr>
        </p:nvSpPr>
        <p:spPr>
          <a:xfrm>
            <a:off x="838199" y="1311965"/>
            <a:ext cx="10797209" cy="4864998"/>
          </a:xfrm>
        </p:spPr>
        <p:txBody>
          <a:bodyPr>
            <a:normAutofit fontScale="92500" lnSpcReduction="10000"/>
          </a:bodyPr>
          <a:lstStyle/>
          <a:p>
            <a:r>
              <a:rPr lang="en-US" dirty="0"/>
              <a:t>Study area and time scale: Massachusetts 2013-2018</a:t>
            </a:r>
          </a:p>
          <a:p>
            <a:r>
              <a:rPr lang="en-US" dirty="0"/>
              <a:t>Outages: Animal-caused (non-squirrel), weekly town resolution</a:t>
            </a:r>
          </a:p>
          <a:p>
            <a:pPr lvl="1"/>
            <a:r>
              <a:rPr lang="en-US" dirty="0"/>
              <a:t>Metrics: Outage frequency (# of outages, measure of direct bird impact), COH (Number of customers*Duration, measure of distribution reliability)</a:t>
            </a:r>
          </a:p>
          <a:p>
            <a:r>
              <a:rPr lang="en-US" dirty="0">
                <a:highlight>
                  <a:srgbClr val="FFFF00"/>
                </a:highlight>
              </a:rPr>
              <a:t>Bird Abundance: weekly landscape estimates, aggregated to mean monthly town resolution</a:t>
            </a:r>
          </a:p>
          <a:p>
            <a:pPr lvl="1"/>
            <a:r>
              <a:rPr lang="en-US" dirty="0"/>
              <a:t>Metrics: Encounter rate- Probability of detecting a species on a survey</a:t>
            </a:r>
          </a:p>
          <a:p>
            <a:pPr lvl="1"/>
            <a:r>
              <a:rPr lang="en-US" u="sng" dirty="0"/>
              <a:t>Raptors:</a:t>
            </a:r>
            <a:r>
              <a:rPr lang="en-US" dirty="0"/>
              <a:t> Red-tailed hawk (RTHA), Osprey (OSPR), Turkey vulture (TUVU)</a:t>
            </a:r>
          </a:p>
          <a:p>
            <a:pPr lvl="1"/>
            <a:r>
              <a:rPr lang="en-US" u="sng" dirty="0"/>
              <a:t>Blackbirds:</a:t>
            </a:r>
            <a:r>
              <a:rPr lang="en-US" dirty="0"/>
              <a:t> Red-winged blackbird (RWBL), Common Grackle (COGR), Brown-headed cowbird (BHCO)</a:t>
            </a:r>
          </a:p>
          <a:p>
            <a:pPr lvl="1"/>
            <a:r>
              <a:rPr lang="en-US" u="sng" dirty="0"/>
              <a:t>Woodpeckers:</a:t>
            </a:r>
            <a:r>
              <a:rPr lang="en-US" dirty="0"/>
              <a:t> Red-bellied woodpecker (RBWO), Downy woodpecker (DOWO), Hairy Woodpecker (HAWO), Pileated woodpecker (PIWO), Northern flicker (NOFL)</a:t>
            </a:r>
          </a:p>
          <a:p>
            <a:pPr lvl="1"/>
            <a:r>
              <a:rPr lang="en-US" u="sng" dirty="0"/>
              <a:t>Urban generalists: </a:t>
            </a:r>
            <a:r>
              <a:rPr lang="en-US" dirty="0"/>
              <a:t>European starling (EUST), House sparrow (HOSP), Rock pigeon (ROPI)</a:t>
            </a:r>
          </a:p>
          <a:p>
            <a:pPr lvl="1"/>
            <a:r>
              <a:rPr lang="en-US" u="sng" dirty="0"/>
              <a:t>Corvids:</a:t>
            </a:r>
            <a:r>
              <a:rPr lang="en-US" dirty="0"/>
              <a:t> American crow (AMCR)</a:t>
            </a:r>
          </a:p>
          <a:p>
            <a:pPr lvl="1"/>
            <a:endParaRPr lang="en-US" dirty="0"/>
          </a:p>
        </p:txBody>
      </p:sp>
    </p:spTree>
    <p:extLst>
      <p:ext uri="{BB962C8B-B14F-4D97-AF65-F5344CB8AC3E}">
        <p14:creationId xmlns:p14="http://schemas.microsoft.com/office/powerpoint/2010/main" val="189042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C289A-FCC0-4721-B1D9-C80D70EB5B11}"/>
              </a:ext>
            </a:extLst>
          </p:cNvPr>
          <p:cNvSpPr>
            <a:spLocks noGrp="1"/>
          </p:cNvSpPr>
          <p:nvPr>
            <p:ph type="title"/>
          </p:nvPr>
        </p:nvSpPr>
        <p:spPr/>
        <p:txBody>
          <a:bodyPr/>
          <a:lstStyle/>
          <a:p>
            <a:r>
              <a:rPr lang="en-US" dirty="0"/>
              <a:t>Data </a:t>
            </a:r>
            <a:r>
              <a:rPr lang="en-US" dirty="0" err="1"/>
              <a:t>Cont</a:t>
            </a:r>
            <a:r>
              <a:rPr lang="en-US" dirty="0"/>
              <a:t>…</a:t>
            </a:r>
          </a:p>
        </p:txBody>
      </p:sp>
      <p:sp>
        <p:nvSpPr>
          <p:cNvPr id="3" name="Content Placeholder 2">
            <a:extLst>
              <a:ext uri="{FF2B5EF4-FFF2-40B4-BE49-F238E27FC236}">
                <a16:creationId xmlns:a16="http://schemas.microsoft.com/office/drawing/2014/main" id="{B767ED52-D0A8-4842-B1B3-85ACAC78BBC2}"/>
              </a:ext>
            </a:extLst>
          </p:cNvPr>
          <p:cNvSpPr>
            <a:spLocks noGrp="1"/>
          </p:cNvSpPr>
          <p:nvPr>
            <p:ph idx="1"/>
          </p:nvPr>
        </p:nvSpPr>
        <p:spPr/>
        <p:txBody>
          <a:bodyPr/>
          <a:lstStyle/>
          <a:p>
            <a:r>
              <a:rPr lang="en-US" dirty="0"/>
              <a:t>Land cover: proportion of urban development, forest, open habitat, wetland in each town</a:t>
            </a:r>
          </a:p>
          <a:p>
            <a:pPr lvl="1"/>
            <a:r>
              <a:rPr lang="en-US" dirty="0"/>
              <a:t>NLCD 2016</a:t>
            </a:r>
          </a:p>
          <a:p>
            <a:r>
              <a:rPr lang="en-US" dirty="0"/>
              <a:t>Minimum temperature: weekly, town resolution</a:t>
            </a:r>
          </a:p>
          <a:p>
            <a:pPr lvl="1"/>
            <a:r>
              <a:rPr lang="en-US" dirty="0"/>
              <a:t>PRISM Climate Group</a:t>
            </a:r>
          </a:p>
          <a:p>
            <a:r>
              <a:rPr lang="en-US" dirty="0"/>
              <a:t>Human population density: population / town area</a:t>
            </a:r>
          </a:p>
          <a:p>
            <a:pPr lvl="1"/>
            <a:r>
              <a:rPr lang="en-US" dirty="0"/>
              <a:t>2010 census</a:t>
            </a:r>
          </a:p>
        </p:txBody>
      </p:sp>
    </p:spTree>
    <p:extLst>
      <p:ext uri="{BB962C8B-B14F-4D97-AF65-F5344CB8AC3E}">
        <p14:creationId xmlns:p14="http://schemas.microsoft.com/office/powerpoint/2010/main" val="26895939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22838-0A80-4EEC-B4BD-E897E2D4EA54}"/>
              </a:ext>
            </a:extLst>
          </p:cNvPr>
          <p:cNvSpPr>
            <a:spLocks noGrp="1"/>
          </p:cNvSpPr>
          <p:nvPr>
            <p:ph type="ctrTitle"/>
          </p:nvPr>
        </p:nvSpPr>
        <p:spPr>
          <a:xfrm>
            <a:off x="1417983" y="2010259"/>
            <a:ext cx="9144000" cy="2387600"/>
          </a:xfrm>
        </p:spPr>
        <p:txBody>
          <a:bodyPr>
            <a:normAutofit fontScale="90000"/>
          </a:bodyPr>
          <a:lstStyle/>
          <a:p>
            <a:r>
              <a:rPr lang="en-US" dirty="0"/>
              <a:t>Do spatial and temporal patterns in bird abundance correspond with patterns in animal outages?</a:t>
            </a:r>
          </a:p>
        </p:txBody>
      </p:sp>
    </p:spTree>
    <p:extLst>
      <p:ext uri="{BB962C8B-B14F-4D97-AF65-F5344CB8AC3E}">
        <p14:creationId xmlns:p14="http://schemas.microsoft.com/office/powerpoint/2010/main" val="23159189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B415E-E220-4A43-A407-EAEF9E72EDFE}"/>
              </a:ext>
            </a:extLst>
          </p:cNvPr>
          <p:cNvSpPr>
            <a:spLocks noGrp="1"/>
          </p:cNvSpPr>
          <p:nvPr>
            <p:ph type="title"/>
          </p:nvPr>
        </p:nvSpPr>
        <p:spPr/>
        <p:txBody>
          <a:bodyPr/>
          <a:lstStyle/>
          <a:p>
            <a:r>
              <a:rPr lang="en-US" dirty="0"/>
              <a:t>Temporal Patterns</a:t>
            </a:r>
          </a:p>
        </p:txBody>
      </p:sp>
      <p:sp>
        <p:nvSpPr>
          <p:cNvPr id="3" name="Content Placeholder 2">
            <a:extLst>
              <a:ext uri="{FF2B5EF4-FFF2-40B4-BE49-F238E27FC236}">
                <a16:creationId xmlns:a16="http://schemas.microsoft.com/office/drawing/2014/main" id="{FE979C53-965E-4CA5-B1C7-5D8823C570DC}"/>
              </a:ext>
            </a:extLst>
          </p:cNvPr>
          <p:cNvSpPr>
            <a:spLocks noGrp="1"/>
          </p:cNvSpPr>
          <p:nvPr>
            <p:ph idx="1"/>
          </p:nvPr>
        </p:nvSpPr>
        <p:spPr/>
        <p:txBody>
          <a:bodyPr>
            <a:normAutofit lnSpcReduction="10000"/>
          </a:bodyPr>
          <a:lstStyle/>
          <a:p>
            <a:r>
              <a:rPr lang="en-US" dirty="0"/>
              <a:t>Do seasonal trends in outages and abundance overlap? Looking at time series?</a:t>
            </a:r>
          </a:p>
          <a:p>
            <a:r>
              <a:rPr lang="en-US" dirty="0"/>
              <a:t>Do extreme/anomalous events correlate between outages and abundance?</a:t>
            </a:r>
          </a:p>
          <a:p>
            <a:pPr marL="800100" lvl="1" indent="-342900"/>
            <a:r>
              <a:rPr lang="en-US" dirty="0"/>
              <a:t>Temporal anomalies- ((</a:t>
            </a:r>
            <a:r>
              <a:rPr lang="en-US" dirty="0" err="1"/>
              <a:t>T_i</a:t>
            </a:r>
            <a:r>
              <a:rPr lang="en-US" dirty="0"/>
              <a:t> – </a:t>
            </a:r>
            <a:r>
              <a:rPr lang="en-US" dirty="0" err="1"/>
              <a:t>T_i_yrly_avg</a:t>
            </a:r>
            <a:r>
              <a:rPr lang="en-US" dirty="0"/>
              <a:t>)/</a:t>
            </a:r>
            <a:r>
              <a:rPr lang="en-US" dirty="0" err="1"/>
              <a:t>T_i_yrly_stdev</a:t>
            </a:r>
            <a:r>
              <a:rPr lang="en-US" dirty="0"/>
              <a:t>) deviation from the monthly/weekly average across years for each town. </a:t>
            </a:r>
          </a:p>
          <a:p>
            <a:pPr marL="1257300" lvl="2" indent="-342900"/>
            <a:r>
              <a:rPr lang="en-US" dirty="0"/>
              <a:t>Removes seasonal trends from both datasets.</a:t>
            </a:r>
          </a:p>
          <a:p>
            <a:pPr marL="1257300" lvl="2" indent="-342900"/>
            <a:r>
              <a:rPr lang="en-US" dirty="0"/>
              <a:t>Standardizes outage and abundance values, identifies above/below average events.</a:t>
            </a:r>
          </a:p>
          <a:p>
            <a:pPr marL="1257300" lvl="2" indent="-342900"/>
            <a:r>
              <a:rPr lang="en-US" dirty="0"/>
              <a:t>Town values are no longer relative. Points in time are relative.</a:t>
            </a:r>
          </a:p>
          <a:p>
            <a:pPr marL="1714500" lvl="3" indent="-342900"/>
            <a:r>
              <a:rPr lang="en-US" dirty="0"/>
              <a:t>Focus on specific towns to assess this relationship.</a:t>
            </a:r>
          </a:p>
          <a:p>
            <a:pPr marL="800100" lvl="1" indent="-342900"/>
            <a:r>
              <a:rPr lang="en-US" dirty="0"/>
              <a:t>Use correlation or regression of anomalies over time.</a:t>
            </a:r>
          </a:p>
          <a:p>
            <a:pPr marL="1257300" lvl="2" indent="-342900"/>
            <a:r>
              <a:rPr lang="en-US" dirty="0" err="1"/>
              <a:t>OutageAnomaly</a:t>
            </a:r>
            <a:r>
              <a:rPr lang="en-US" dirty="0"/>
              <a:t> ~ town + SpeciesAnomaly_1 ... + </a:t>
            </a:r>
            <a:r>
              <a:rPr lang="en-US" dirty="0" err="1"/>
              <a:t>SpeciesAnomaly_n</a:t>
            </a:r>
            <a:r>
              <a:rPr lang="en-US" dirty="0"/>
              <a:t> + </a:t>
            </a:r>
            <a:r>
              <a:rPr lang="en-US" dirty="0" err="1"/>
              <a:t>LandcoverType</a:t>
            </a:r>
            <a:r>
              <a:rPr lang="en-US" dirty="0"/>
              <a:t> + </a:t>
            </a:r>
            <a:r>
              <a:rPr lang="en-US" dirty="0" err="1"/>
              <a:t>HumanDensity+MinimumTemp</a:t>
            </a:r>
            <a:endParaRPr lang="en-US" dirty="0"/>
          </a:p>
          <a:p>
            <a:pPr marL="1257300" lvl="2" indent="-342900"/>
            <a:endParaRPr lang="en-US" dirty="0"/>
          </a:p>
          <a:p>
            <a:endParaRPr lang="en-US" dirty="0"/>
          </a:p>
          <a:p>
            <a:endParaRPr lang="en-US" dirty="0"/>
          </a:p>
        </p:txBody>
      </p:sp>
    </p:spTree>
    <p:extLst>
      <p:ext uri="{BB962C8B-B14F-4D97-AF65-F5344CB8AC3E}">
        <p14:creationId xmlns:p14="http://schemas.microsoft.com/office/powerpoint/2010/main" val="2251778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FB415E-E220-4A43-A407-EAEF9E72EDFE}"/>
              </a:ext>
            </a:extLst>
          </p:cNvPr>
          <p:cNvSpPr>
            <a:spLocks noGrp="1"/>
          </p:cNvSpPr>
          <p:nvPr>
            <p:ph type="title"/>
          </p:nvPr>
        </p:nvSpPr>
        <p:spPr/>
        <p:txBody>
          <a:bodyPr/>
          <a:lstStyle/>
          <a:p>
            <a:r>
              <a:rPr lang="en-US" dirty="0"/>
              <a:t>Temporal Patterns</a:t>
            </a:r>
          </a:p>
        </p:txBody>
      </p:sp>
      <p:sp>
        <p:nvSpPr>
          <p:cNvPr id="3" name="Content Placeholder 2">
            <a:extLst>
              <a:ext uri="{FF2B5EF4-FFF2-40B4-BE49-F238E27FC236}">
                <a16:creationId xmlns:a16="http://schemas.microsoft.com/office/drawing/2014/main" id="{FE979C53-965E-4CA5-B1C7-5D8823C570DC}"/>
              </a:ext>
            </a:extLst>
          </p:cNvPr>
          <p:cNvSpPr>
            <a:spLocks noGrp="1"/>
          </p:cNvSpPr>
          <p:nvPr>
            <p:ph idx="1"/>
          </p:nvPr>
        </p:nvSpPr>
        <p:spPr/>
        <p:txBody>
          <a:bodyPr>
            <a:normAutofit lnSpcReduction="10000"/>
          </a:bodyPr>
          <a:lstStyle/>
          <a:p>
            <a:r>
              <a:rPr lang="en-US" dirty="0"/>
              <a:t>Do seasonal trends in outages and abundance overlap? Looking at time series?</a:t>
            </a:r>
          </a:p>
          <a:p>
            <a:r>
              <a:rPr lang="en-US" dirty="0">
                <a:solidFill>
                  <a:schemeClr val="tx1">
                    <a:lumMod val="50000"/>
                    <a:lumOff val="50000"/>
                  </a:schemeClr>
                </a:solidFill>
              </a:rPr>
              <a:t>Do extreme/anomalous events correlate between outages and abundance?</a:t>
            </a:r>
          </a:p>
          <a:p>
            <a:pPr marL="800100" lvl="1" indent="-342900"/>
            <a:r>
              <a:rPr lang="en-US" dirty="0">
                <a:solidFill>
                  <a:schemeClr val="tx1">
                    <a:lumMod val="50000"/>
                    <a:lumOff val="50000"/>
                  </a:schemeClr>
                </a:solidFill>
              </a:rPr>
              <a:t>Temporal anomalies- ((</a:t>
            </a:r>
            <a:r>
              <a:rPr lang="en-US" dirty="0" err="1">
                <a:solidFill>
                  <a:schemeClr val="tx1">
                    <a:lumMod val="50000"/>
                    <a:lumOff val="50000"/>
                  </a:schemeClr>
                </a:solidFill>
              </a:rPr>
              <a:t>T_i</a:t>
            </a:r>
            <a:r>
              <a:rPr lang="en-US" dirty="0">
                <a:solidFill>
                  <a:schemeClr val="tx1">
                    <a:lumMod val="50000"/>
                    <a:lumOff val="50000"/>
                  </a:schemeClr>
                </a:solidFill>
              </a:rPr>
              <a:t> – </a:t>
            </a:r>
            <a:r>
              <a:rPr lang="en-US" dirty="0" err="1">
                <a:solidFill>
                  <a:schemeClr val="tx1">
                    <a:lumMod val="50000"/>
                    <a:lumOff val="50000"/>
                  </a:schemeClr>
                </a:solidFill>
              </a:rPr>
              <a:t>T_i_yrly_avg</a:t>
            </a:r>
            <a:r>
              <a:rPr lang="en-US" dirty="0">
                <a:solidFill>
                  <a:schemeClr val="tx1">
                    <a:lumMod val="50000"/>
                    <a:lumOff val="50000"/>
                  </a:schemeClr>
                </a:solidFill>
              </a:rPr>
              <a:t>)/</a:t>
            </a:r>
            <a:r>
              <a:rPr lang="en-US" dirty="0" err="1">
                <a:solidFill>
                  <a:schemeClr val="tx1">
                    <a:lumMod val="50000"/>
                    <a:lumOff val="50000"/>
                  </a:schemeClr>
                </a:solidFill>
              </a:rPr>
              <a:t>T_i_yrly_stdev</a:t>
            </a:r>
            <a:r>
              <a:rPr lang="en-US" dirty="0">
                <a:solidFill>
                  <a:schemeClr val="tx1">
                    <a:lumMod val="50000"/>
                    <a:lumOff val="50000"/>
                  </a:schemeClr>
                </a:solidFill>
              </a:rPr>
              <a:t>) deviation from the monthly/weekly average across years for each town. </a:t>
            </a:r>
          </a:p>
          <a:p>
            <a:pPr marL="1257300" lvl="2" indent="-342900"/>
            <a:r>
              <a:rPr lang="en-US" dirty="0">
                <a:solidFill>
                  <a:schemeClr val="tx1">
                    <a:lumMod val="50000"/>
                    <a:lumOff val="50000"/>
                  </a:schemeClr>
                </a:solidFill>
              </a:rPr>
              <a:t>Removes seasonal trends from both datasets.</a:t>
            </a:r>
          </a:p>
          <a:p>
            <a:pPr marL="1257300" lvl="2" indent="-342900"/>
            <a:r>
              <a:rPr lang="en-US" dirty="0">
                <a:solidFill>
                  <a:schemeClr val="tx1">
                    <a:lumMod val="50000"/>
                    <a:lumOff val="50000"/>
                  </a:schemeClr>
                </a:solidFill>
              </a:rPr>
              <a:t>Standardizes outage and abundance values, identifies above/below average events.</a:t>
            </a:r>
          </a:p>
          <a:p>
            <a:pPr marL="1257300" lvl="2" indent="-342900"/>
            <a:r>
              <a:rPr lang="en-US" dirty="0">
                <a:solidFill>
                  <a:schemeClr val="tx1">
                    <a:lumMod val="50000"/>
                    <a:lumOff val="50000"/>
                  </a:schemeClr>
                </a:solidFill>
              </a:rPr>
              <a:t>Town values are no longer relative. Points in time are relative.</a:t>
            </a:r>
          </a:p>
          <a:p>
            <a:pPr marL="1714500" lvl="3" indent="-342900"/>
            <a:r>
              <a:rPr lang="en-US" dirty="0">
                <a:solidFill>
                  <a:schemeClr val="tx1">
                    <a:lumMod val="50000"/>
                    <a:lumOff val="50000"/>
                  </a:schemeClr>
                </a:solidFill>
              </a:rPr>
              <a:t>Focus on specific towns to assess this relationship.</a:t>
            </a:r>
          </a:p>
          <a:p>
            <a:pPr marL="800100" lvl="1" indent="-342900"/>
            <a:r>
              <a:rPr lang="en-US" dirty="0">
                <a:solidFill>
                  <a:schemeClr val="tx1">
                    <a:lumMod val="50000"/>
                    <a:lumOff val="50000"/>
                  </a:schemeClr>
                </a:solidFill>
              </a:rPr>
              <a:t>Use correlation or regression of anomalies over time.</a:t>
            </a:r>
          </a:p>
          <a:p>
            <a:pPr marL="1257300" lvl="2" indent="-342900"/>
            <a:r>
              <a:rPr lang="en-US" dirty="0" err="1">
                <a:solidFill>
                  <a:schemeClr val="tx1">
                    <a:lumMod val="50000"/>
                    <a:lumOff val="50000"/>
                  </a:schemeClr>
                </a:solidFill>
              </a:rPr>
              <a:t>OutageAnomaly</a:t>
            </a:r>
            <a:r>
              <a:rPr lang="en-US" dirty="0">
                <a:solidFill>
                  <a:schemeClr val="tx1">
                    <a:lumMod val="50000"/>
                    <a:lumOff val="50000"/>
                  </a:schemeClr>
                </a:solidFill>
              </a:rPr>
              <a:t> ~ town + SpeciesAnomaly_1 ... + </a:t>
            </a:r>
            <a:r>
              <a:rPr lang="en-US" dirty="0" err="1">
                <a:solidFill>
                  <a:schemeClr val="tx1">
                    <a:lumMod val="50000"/>
                    <a:lumOff val="50000"/>
                  </a:schemeClr>
                </a:solidFill>
              </a:rPr>
              <a:t>SpeciesAnomaly_n</a:t>
            </a:r>
            <a:r>
              <a:rPr lang="en-US" dirty="0">
                <a:solidFill>
                  <a:schemeClr val="tx1">
                    <a:lumMod val="50000"/>
                    <a:lumOff val="50000"/>
                  </a:schemeClr>
                </a:solidFill>
              </a:rPr>
              <a:t> + </a:t>
            </a:r>
            <a:r>
              <a:rPr lang="en-US" dirty="0" err="1">
                <a:solidFill>
                  <a:schemeClr val="tx1">
                    <a:lumMod val="50000"/>
                    <a:lumOff val="50000"/>
                  </a:schemeClr>
                </a:solidFill>
              </a:rPr>
              <a:t>LandcoverType</a:t>
            </a:r>
            <a:r>
              <a:rPr lang="en-US" dirty="0">
                <a:solidFill>
                  <a:schemeClr val="tx1">
                    <a:lumMod val="50000"/>
                    <a:lumOff val="50000"/>
                  </a:schemeClr>
                </a:solidFill>
              </a:rPr>
              <a:t> + </a:t>
            </a:r>
            <a:r>
              <a:rPr lang="en-US" dirty="0" err="1">
                <a:solidFill>
                  <a:schemeClr val="tx1">
                    <a:lumMod val="50000"/>
                    <a:lumOff val="50000"/>
                  </a:schemeClr>
                </a:solidFill>
              </a:rPr>
              <a:t>HumanDensity+MinimumTemp</a:t>
            </a:r>
            <a:endParaRPr lang="en-US" dirty="0">
              <a:solidFill>
                <a:schemeClr val="tx1">
                  <a:lumMod val="50000"/>
                  <a:lumOff val="50000"/>
                </a:schemeClr>
              </a:solidFill>
            </a:endParaRPr>
          </a:p>
          <a:p>
            <a:pPr marL="1257300" lvl="2" indent="-342900"/>
            <a:endParaRPr lang="en-US" dirty="0"/>
          </a:p>
          <a:p>
            <a:endParaRPr lang="en-US" dirty="0"/>
          </a:p>
          <a:p>
            <a:endParaRPr lang="en-US" dirty="0"/>
          </a:p>
        </p:txBody>
      </p:sp>
    </p:spTree>
    <p:extLst>
      <p:ext uri="{BB962C8B-B14F-4D97-AF65-F5344CB8AC3E}">
        <p14:creationId xmlns:p14="http://schemas.microsoft.com/office/powerpoint/2010/main" val="18582578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1116</TotalTime>
  <Words>2149</Words>
  <Application>Microsoft Office PowerPoint</Application>
  <PresentationFormat>Widescreen</PresentationFormat>
  <Paragraphs>319</Paragraphs>
  <Slides>23</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Animal-Outages</vt:lpstr>
      <vt:lpstr>Literature</vt:lpstr>
      <vt:lpstr>Research gap:</vt:lpstr>
      <vt:lpstr>Our research aim</vt:lpstr>
      <vt:lpstr>Data</vt:lpstr>
      <vt:lpstr>Data Cont…</vt:lpstr>
      <vt:lpstr>Do spatial and temporal patterns in bird abundance correspond with patterns in animal outages?</vt:lpstr>
      <vt:lpstr>Temporal Patterns</vt:lpstr>
      <vt:lpstr>Temporal Patterns</vt:lpstr>
      <vt:lpstr>Seasonal Patterns</vt:lpstr>
      <vt:lpstr>Temporal Patterns</vt:lpstr>
      <vt:lpstr>Temporal Anomalies</vt:lpstr>
      <vt:lpstr>Spatial Patterns</vt:lpstr>
      <vt:lpstr>Spatial Patterns</vt:lpstr>
      <vt:lpstr>Spatial Patterns</vt:lpstr>
      <vt:lpstr>Species specific effects</vt:lpstr>
      <vt:lpstr>Species specific effects</vt:lpstr>
      <vt:lpstr>PCA-Temporal Anomalies</vt:lpstr>
      <vt:lpstr>PCA-Temporal Anomalies</vt:lpstr>
      <vt:lpstr>PCA-Spatial Anomalies</vt:lpstr>
      <vt:lpstr>PCA-Spatial Anomalies</vt:lpstr>
      <vt:lpstr>PCA-Spatial Anomalies</vt:lpstr>
      <vt:lpstr>The urban-rural gradient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Animal-Outages</dc:title>
  <dc:creator>Feng, Emily (Mei-Ling)</dc:creator>
  <cp:lastModifiedBy>Feng, Emily (Mei-Ling)</cp:lastModifiedBy>
  <cp:revision>33</cp:revision>
  <dcterms:created xsi:type="dcterms:W3CDTF">2021-01-28T13:48:03Z</dcterms:created>
  <dcterms:modified xsi:type="dcterms:W3CDTF">2021-05-17T18:46:55Z</dcterms:modified>
</cp:coreProperties>
</file>

<file path=docProps/thumbnail.jpeg>
</file>